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slides/charts/chart2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3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56123f714ef4a5e" /><Relationship Type="http://schemas.openxmlformats.org/officeDocument/2006/relationships/extended-properties" Target="/docProps/app.xml" Id="Ra9e1679f491e4f54" /><Relationship Type="http://schemas.openxmlformats.org/officeDocument/2006/relationships/officeDocument" Target="/ppt/presentation.xml" Id="Rcf259c87aeae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b000f7f1746b0"/>
  </p:sldMasterIdLst>
  <p:notesMasterIdLst>
    <p:notesMasterId xmlns:r="http://schemas.openxmlformats.org/officeDocument/2006/relationships" r:id="Rd74fd0d83b084957"/>
  </p:notesMasterIdLst>
  <p:sldIdLst>
    <p:sldId xmlns:r="http://schemas.openxmlformats.org/officeDocument/2006/relationships" id="256" r:id="R8004b85cd9734eb3"/>
    <p:sldId xmlns:r="http://schemas.openxmlformats.org/officeDocument/2006/relationships" id="257" r:id="R5b07bd1219ba4366"/>
    <p:sldId xmlns:r="http://schemas.openxmlformats.org/officeDocument/2006/relationships" id="258" r:id="R34340bdc63c546f2"/>
    <p:sldId xmlns:r="http://schemas.openxmlformats.org/officeDocument/2006/relationships" id="259" r:id="R1a02b9bbd2634f72"/>
    <p:sldId xmlns:r="http://schemas.openxmlformats.org/officeDocument/2006/relationships" id="260" r:id="Rf712502f0d4c4fe5"/>
    <p:sldId xmlns:r="http://schemas.openxmlformats.org/officeDocument/2006/relationships" id="261" r:id="Rbe1847c0fee54098"/>
    <p:sldId xmlns:r="http://schemas.openxmlformats.org/officeDocument/2006/relationships" id="262" r:id="Rc2b8dadb0ffc4cb0"/>
    <p:sldId xmlns:r="http://schemas.openxmlformats.org/officeDocument/2006/relationships" id="263" r:id="R7371b6fdb3084642"/>
    <p:sldId xmlns:r="http://schemas.openxmlformats.org/officeDocument/2006/relationships" id="264" r:id="R875ec59a5aa34b4d"/>
    <p:sldId xmlns:r="http://schemas.openxmlformats.org/officeDocument/2006/relationships" id="265" r:id="R744fbd4ae56748a4"/>
    <p:sldId xmlns:r="http://schemas.openxmlformats.org/officeDocument/2006/relationships" id="266" r:id="R56796e02ac8e4192"/>
    <p:sldId xmlns:r="http://schemas.openxmlformats.org/officeDocument/2006/relationships" id="267" r:id="Rb40a650c61a84ea1"/>
    <p:sldId xmlns:r="http://schemas.openxmlformats.org/officeDocument/2006/relationships" id="268" r:id="R52667fe42b814605"/>
    <p:sldId xmlns:r="http://schemas.openxmlformats.org/officeDocument/2006/relationships" id="269" r:id="R48931a1440c54307"/>
    <p:sldId xmlns:r="http://schemas.openxmlformats.org/officeDocument/2006/relationships" id="270" r:id="Rb7cd2b0579994789"/>
    <p:sldId xmlns:r="http://schemas.openxmlformats.org/officeDocument/2006/relationships" id="271" r:id="Ra98e9ce597e34665"/>
    <p:sldId xmlns:r="http://schemas.openxmlformats.org/officeDocument/2006/relationships" id="272" r:id="Re5a7bf6a077c49e1"/>
    <p:sldId xmlns:r="http://schemas.openxmlformats.org/officeDocument/2006/relationships" id="273" r:id="Re04433c6d5334d63"/>
    <p:sldId xmlns:r="http://schemas.openxmlformats.org/officeDocument/2006/relationships" id="274" r:id="R4ed82691cf5142b6"/>
    <p:sldId xmlns:r="http://schemas.openxmlformats.org/officeDocument/2006/relationships" id="275" r:id="Rdb24a1dee4884a01"/>
    <p:sldId xmlns:r="http://schemas.openxmlformats.org/officeDocument/2006/relationships" id="276" r:id="R0b1e5d763def4d04"/>
    <p:sldId xmlns:r="http://schemas.openxmlformats.org/officeDocument/2006/relationships" id="277" r:id="R2528b45557684444"/>
    <p:sldId xmlns:r="http://schemas.openxmlformats.org/officeDocument/2006/relationships" id="278" r:id="R85fa567ea0b24696"/>
    <p:sldId xmlns:r="http://schemas.openxmlformats.org/officeDocument/2006/relationships" id="279" r:id="R7e6b82f001ae4e90"/>
    <p:sldId xmlns:r="http://schemas.openxmlformats.org/officeDocument/2006/relationships" id="280" r:id="R58e096ed2f324dff"/>
    <p:sldId xmlns:r="http://schemas.openxmlformats.org/officeDocument/2006/relationships" id="281" r:id="Rfb7319b359594671"/>
    <p:sldId xmlns:r="http://schemas.openxmlformats.org/officeDocument/2006/relationships" id="282" r:id="R1cc4839adc3f4974"/>
    <p:sldId xmlns:r="http://schemas.openxmlformats.org/officeDocument/2006/relationships" id="283" r:id="R7edb94c796974780"/>
    <p:sldId xmlns:r="http://schemas.openxmlformats.org/officeDocument/2006/relationships" id="284" r:id="R0dc42e6cde0e43b0"/>
    <p:sldId xmlns:r="http://schemas.openxmlformats.org/officeDocument/2006/relationships" id="285" r:id="Rb491b3d7b2c347f2"/>
    <p:sldId xmlns:r="http://schemas.openxmlformats.org/officeDocument/2006/relationships" id="286" r:id="Re43f3892cf9042e9"/>
    <p:sldId xmlns:r="http://schemas.openxmlformats.org/officeDocument/2006/relationships" id="287" r:id="R7d151080774e4d81"/>
    <p:sldId xmlns:r="http://schemas.openxmlformats.org/officeDocument/2006/relationships" id="288" r:id="Rd518df52459a4277"/>
    <p:sldId xmlns:r="http://schemas.openxmlformats.org/officeDocument/2006/relationships" id="289" r:id="R99e65ee45f284763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db617353787412c" /><Relationship Type="http://schemas.openxmlformats.org/officeDocument/2006/relationships/slideMaster" Target="/ppt/slideMasters/slideMaster1.xml" Id="Rde4b000f7f1746b0" /><Relationship Type="http://schemas.openxmlformats.org/officeDocument/2006/relationships/notesMaster" Target="/ppt/notesMasters/notesMaster1.xml" Id="Rd74fd0d83b084957" /><Relationship Type="http://schemas.openxmlformats.org/officeDocument/2006/relationships/presProps" Target="/ppt/presProps.xml" Id="R27696b67cfd54aaf" /><Relationship Type="http://schemas.openxmlformats.org/officeDocument/2006/relationships/tableStyles" Target="/ppt/tableStyles.xml" Id="Rcf1fe420a0944d51" /><Relationship Type="http://schemas.openxmlformats.org/officeDocument/2006/relationships/slide" Target="/ppt/slides/slide1.xml" Id="R8004b85cd9734eb3" /><Relationship Type="http://schemas.openxmlformats.org/officeDocument/2006/relationships/slide" Target="/ppt/slides/slide2.xml" Id="R5b07bd1219ba4366" /><Relationship Type="http://schemas.openxmlformats.org/officeDocument/2006/relationships/slide" Target="/ppt/slides/slide3.xml" Id="R34340bdc63c546f2" /><Relationship Type="http://schemas.openxmlformats.org/officeDocument/2006/relationships/slide" Target="/ppt/slides/slide4.xml" Id="R1a02b9bbd2634f72" /><Relationship Type="http://schemas.openxmlformats.org/officeDocument/2006/relationships/slide" Target="/ppt/slides/slide5.xml" Id="Rf712502f0d4c4fe5" /><Relationship Type="http://schemas.openxmlformats.org/officeDocument/2006/relationships/slide" Target="/ppt/slides/slide6.xml" Id="Rbe1847c0fee54098" /><Relationship Type="http://schemas.openxmlformats.org/officeDocument/2006/relationships/slide" Target="/ppt/slides/slide7.xml" Id="Rc2b8dadb0ffc4cb0" /><Relationship Type="http://schemas.openxmlformats.org/officeDocument/2006/relationships/slide" Target="/ppt/slides/slide8.xml" Id="R7371b6fdb3084642" /><Relationship Type="http://schemas.openxmlformats.org/officeDocument/2006/relationships/slide" Target="/ppt/slides/slide9.xml" Id="R875ec59a5aa34b4d" /><Relationship Type="http://schemas.openxmlformats.org/officeDocument/2006/relationships/slide" Target="/ppt/slides/slide10.xml" Id="R744fbd4ae56748a4" /><Relationship Type="http://schemas.openxmlformats.org/officeDocument/2006/relationships/slide" Target="/ppt/slides/slide11.xml" Id="R56796e02ac8e4192" /><Relationship Type="http://schemas.openxmlformats.org/officeDocument/2006/relationships/slide" Target="/ppt/slides/slide12.xml" Id="Rb40a650c61a84ea1" /><Relationship Type="http://schemas.openxmlformats.org/officeDocument/2006/relationships/slide" Target="/ppt/slides/slide13.xml" Id="R52667fe42b814605" /><Relationship Type="http://schemas.openxmlformats.org/officeDocument/2006/relationships/slide" Target="/ppt/slides/slide14.xml" Id="R48931a1440c54307" /><Relationship Type="http://schemas.openxmlformats.org/officeDocument/2006/relationships/slide" Target="/ppt/slides/slide15.xml" Id="Rb7cd2b0579994789" /><Relationship Type="http://schemas.openxmlformats.org/officeDocument/2006/relationships/slide" Target="/ppt/slides/slide16.xml" Id="Ra98e9ce597e34665" /><Relationship Type="http://schemas.openxmlformats.org/officeDocument/2006/relationships/slide" Target="/ppt/slides/slide17.xml" Id="Re5a7bf6a077c49e1" /><Relationship Type="http://schemas.openxmlformats.org/officeDocument/2006/relationships/slide" Target="/ppt/slides/slide18.xml" Id="Re04433c6d5334d63" /><Relationship Type="http://schemas.openxmlformats.org/officeDocument/2006/relationships/slide" Target="/ppt/slides/slide19.xml" Id="R4ed82691cf5142b6" /><Relationship Type="http://schemas.openxmlformats.org/officeDocument/2006/relationships/slide" Target="/ppt/slides/slide20.xml" Id="Rdb24a1dee4884a01" /><Relationship Type="http://schemas.openxmlformats.org/officeDocument/2006/relationships/slide" Target="/ppt/slides/slide21.xml" Id="R0b1e5d763def4d04" /><Relationship Type="http://schemas.openxmlformats.org/officeDocument/2006/relationships/slide" Target="/ppt/slides/slide22.xml" Id="R2528b45557684444" /><Relationship Type="http://schemas.openxmlformats.org/officeDocument/2006/relationships/slide" Target="/ppt/slides/slide23.xml" Id="R85fa567ea0b24696" /><Relationship Type="http://schemas.openxmlformats.org/officeDocument/2006/relationships/slide" Target="/ppt/slides/slide24.xml" Id="R7e6b82f001ae4e90" /><Relationship Type="http://schemas.openxmlformats.org/officeDocument/2006/relationships/slide" Target="/ppt/slides/slide25.xml" Id="R58e096ed2f324dff" /><Relationship Type="http://schemas.openxmlformats.org/officeDocument/2006/relationships/slide" Target="/ppt/slides/slide26.xml" Id="Rfb7319b359594671" /><Relationship Type="http://schemas.openxmlformats.org/officeDocument/2006/relationships/slide" Target="/ppt/slides/slide27.xml" Id="R1cc4839adc3f4974" /><Relationship Type="http://schemas.openxmlformats.org/officeDocument/2006/relationships/slide" Target="/ppt/slides/slide28.xml" Id="R7edb94c796974780" /><Relationship Type="http://schemas.openxmlformats.org/officeDocument/2006/relationships/slide" Target="/ppt/slides/slide29.xml" Id="R0dc42e6cde0e43b0" /><Relationship Type="http://schemas.openxmlformats.org/officeDocument/2006/relationships/slide" Target="/ppt/slides/slide30.xml" Id="Rb491b3d7b2c347f2" /><Relationship Type="http://schemas.openxmlformats.org/officeDocument/2006/relationships/slide" Target="/ppt/slides/slide31.xml" Id="Re43f3892cf9042e9" /><Relationship Type="http://schemas.openxmlformats.org/officeDocument/2006/relationships/slide" Target="/ppt/slides/slide32.xml" Id="R7d151080774e4d81" /><Relationship Type="http://schemas.openxmlformats.org/officeDocument/2006/relationships/slide" Target="/ppt/slides/slide33.xml" Id="Rd518df52459a4277" /><Relationship Type="http://schemas.openxmlformats.org/officeDocument/2006/relationships/slide" Target="/ppt/slides/slide34.xml" Id="R99e65ee45f2847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f2a209f3ec64f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5b25b9a6b7240b6" /><Relationship Type="http://schemas.openxmlformats.org/officeDocument/2006/relationships/notesMaster" Target="/ppt/notesMasters/notesMaster1.xml" Id="Re2461c98aa294ab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4300ed53641495f" /><Relationship Type="http://schemas.openxmlformats.org/officeDocument/2006/relationships/notesMaster" Target="/ppt/notesMasters/notesMaster1.xml" Id="R3e1e3b83f4964ca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9026a59605d4732" /><Relationship Type="http://schemas.openxmlformats.org/officeDocument/2006/relationships/notesMaster" Target="/ppt/notesMasters/notesMaster1.xml" Id="R2f46e937e0be406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ed3d3941ab04c4e" /><Relationship Type="http://schemas.openxmlformats.org/officeDocument/2006/relationships/notesMaster" Target="/ppt/notesMasters/notesMaster1.xml" Id="R95e8fa16bebd47a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4c490412eae43cd" /><Relationship Type="http://schemas.openxmlformats.org/officeDocument/2006/relationships/notesMaster" Target="/ppt/notesMasters/notesMaster1.xml" Id="R1d4adecd7adb4c5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4cfabefeec846c5" /><Relationship Type="http://schemas.openxmlformats.org/officeDocument/2006/relationships/notesMaster" Target="/ppt/notesMasters/notesMaster1.xml" Id="R582cf4d35d4a4d1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3da616928ba40f5" /><Relationship Type="http://schemas.openxmlformats.org/officeDocument/2006/relationships/notesMaster" Target="/ppt/notesMasters/notesMaster1.xml" Id="R50634d8a35fe446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bc4b50e3d6e4587" /><Relationship Type="http://schemas.openxmlformats.org/officeDocument/2006/relationships/notesMaster" Target="/ppt/notesMasters/notesMaster1.xml" Id="Rcf6b29996fcc4ba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98f2bfbc9cf46ea" /><Relationship Type="http://schemas.openxmlformats.org/officeDocument/2006/relationships/notesMaster" Target="/ppt/notesMasters/notesMaster1.xml" Id="R2f21464770994d3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7f071f179d04d72" /><Relationship Type="http://schemas.openxmlformats.org/officeDocument/2006/relationships/notesMaster" Target="/ppt/notesMasters/notesMaster1.xml" Id="R4c704827d6aa4e7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c5856b57a4c4ae1" /><Relationship Type="http://schemas.openxmlformats.org/officeDocument/2006/relationships/notesMaster" Target="/ppt/notesMasters/notesMaster1.xml" Id="R10d6804a2d0b4d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1d7aab7792e4f0c" /><Relationship Type="http://schemas.openxmlformats.org/officeDocument/2006/relationships/notesMaster" Target="/ppt/notesMasters/notesMaster1.xml" Id="Rb009a094f4784df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51df4d7318a4b1f" /><Relationship Type="http://schemas.openxmlformats.org/officeDocument/2006/relationships/notesMaster" Target="/ppt/notesMasters/notesMaster1.xml" Id="R57b69e07559744b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b06d2b0f15f45fc" /><Relationship Type="http://schemas.openxmlformats.org/officeDocument/2006/relationships/notesMaster" Target="/ppt/notesMasters/notesMaster1.xml" Id="R8aacb06ecd024e0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a857a23e2d6473c" /><Relationship Type="http://schemas.openxmlformats.org/officeDocument/2006/relationships/notesMaster" Target="/ppt/notesMasters/notesMaster1.xml" Id="R09708ade102346b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6e19965c5e14502" /><Relationship Type="http://schemas.openxmlformats.org/officeDocument/2006/relationships/notesMaster" Target="/ppt/notesMasters/notesMaster1.xml" Id="Rcf7af0c8e150462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535998ab14942e8" /><Relationship Type="http://schemas.openxmlformats.org/officeDocument/2006/relationships/notesMaster" Target="/ppt/notesMasters/notesMaster1.xml" Id="R8aae92b44783474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131734d08db04527" /><Relationship Type="http://schemas.openxmlformats.org/officeDocument/2006/relationships/notesMaster" Target="/ppt/notesMasters/notesMaster1.xml" Id="Raa6537470f7c460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fc831b8660d4679" /><Relationship Type="http://schemas.openxmlformats.org/officeDocument/2006/relationships/notesMaster" Target="/ppt/notesMasters/notesMaster1.xml" Id="R3522e5bca04e4f97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a43350a7f2e4c88" /><Relationship Type="http://schemas.openxmlformats.org/officeDocument/2006/relationships/notesMaster" Target="/ppt/notesMasters/notesMaster1.xml" Id="R483a90baa74e47b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4286d6990b6c4374" /><Relationship Type="http://schemas.openxmlformats.org/officeDocument/2006/relationships/notesMaster" Target="/ppt/notesMasters/notesMaster1.xml" Id="R42640e898c424ea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3f8ea1c22314a74" /><Relationship Type="http://schemas.openxmlformats.org/officeDocument/2006/relationships/notesMaster" Target="/ppt/notesMasters/notesMaster1.xml" Id="R841ba50c3d84462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f62caed4154b18" /><Relationship Type="http://schemas.openxmlformats.org/officeDocument/2006/relationships/notesMaster" Target="/ppt/notesMasters/notesMaster1.xml" Id="R6c74a2966a82475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ba43ddafbb4f47b9" /><Relationship Type="http://schemas.openxmlformats.org/officeDocument/2006/relationships/notesMaster" Target="/ppt/notesMasters/notesMaster1.xml" Id="R0d42479baa004a0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df7110ed2764ad5" /><Relationship Type="http://schemas.openxmlformats.org/officeDocument/2006/relationships/notesMaster" Target="/ppt/notesMasters/notesMaster1.xml" Id="Rae9b98d382ae4eec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aab9704a8dd64993" /><Relationship Type="http://schemas.openxmlformats.org/officeDocument/2006/relationships/notesMaster" Target="/ppt/notesMasters/notesMaster1.xml" Id="R7a421de1d0e6489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c18dc17f42841ca" /><Relationship Type="http://schemas.openxmlformats.org/officeDocument/2006/relationships/notesMaster" Target="/ppt/notesMasters/notesMaster1.xml" Id="R3b7eb199a6844b90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f38a13ac5a69412c" /><Relationship Type="http://schemas.openxmlformats.org/officeDocument/2006/relationships/notesMaster" Target="/ppt/notesMasters/notesMaster1.xml" Id="R22fe1db21dad451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ca42e4c90da4dcd" /><Relationship Type="http://schemas.openxmlformats.org/officeDocument/2006/relationships/notesMaster" Target="/ppt/notesMasters/notesMaster1.xml" Id="R6ee35061672145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aa41c05ac4e46d4" /><Relationship Type="http://schemas.openxmlformats.org/officeDocument/2006/relationships/notesMaster" Target="/ppt/notesMasters/notesMaster1.xml" Id="Rcac0dda5b3e54f0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4b45a9bc8a949bf" /><Relationship Type="http://schemas.openxmlformats.org/officeDocument/2006/relationships/notesMaster" Target="/ppt/notesMasters/notesMaster1.xml" Id="Rf256312f1dcb4c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113c0ff49a4841" /><Relationship Type="http://schemas.openxmlformats.org/officeDocument/2006/relationships/notesMaster" Target="/ppt/notesMasters/notesMaster1.xml" Id="R2cbdf8527e4d409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e6b2d1fbc3c4274" /><Relationship Type="http://schemas.openxmlformats.org/officeDocument/2006/relationships/notesMaster" Target="/ppt/notesMasters/notesMaster1.xml" Id="Ra7a218b1bbdc46a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942713527b34a63" /><Relationship Type="http://schemas.openxmlformats.org/officeDocument/2006/relationships/notesMaster" Target="/ppt/notesMasters/notesMaster1.xml" Id="R90dbd210c16d44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c0b0bc1664ea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ae126d2b1d4abf" /><Relationship Type="http://schemas.openxmlformats.org/officeDocument/2006/relationships/slideLayout" Target="/ppt/slideLayouts/slideLayout1.xml" Id="R30e039dec3a346d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039dec3a346d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29c386304c7c" /><Relationship Type="http://schemas.openxmlformats.org/officeDocument/2006/relationships/notesSlide" Target="/ppt/notesSlides/notesSlide1.xml" Id="R87ff2baf89744ee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b78744454fb7" /><Relationship Type="http://schemas.openxmlformats.org/officeDocument/2006/relationships/image" Target="/ppt/media/image3.png" Id="Rabb3d179876e4c69" /><Relationship Type="http://schemas.openxmlformats.org/officeDocument/2006/relationships/notesSlide" Target="/ppt/notesSlides/notesSlide10.xml" Id="Rc5b1ed2399e5415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85b05ef1406e" /><Relationship Type="http://schemas.openxmlformats.org/officeDocument/2006/relationships/image" Target="/ppt/media/image4.png" Id="Rb211549590564620" /><Relationship Type="http://schemas.openxmlformats.org/officeDocument/2006/relationships/notesSlide" Target="/ppt/notesSlides/notesSlide11.xml" Id="R22baa1a3cf8e459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fecb4bfa4d9f" /><Relationship Type="http://schemas.openxmlformats.org/officeDocument/2006/relationships/image" Target="/ppt/media/image5.png" Id="Reaa1d68dbf074830" /><Relationship Type="http://schemas.openxmlformats.org/officeDocument/2006/relationships/notesSlide" Target="/ppt/notesSlides/notesSlide12.xml" Id="R24bd63d28e9d4c7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15003864497d" /><Relationship Type="http://schemas.openxmlformats.org/officeDocument/2006/relationships/image" Target="/ppt/media/image6.png" Id="Ra2631679185641c2" /><Relationship Type="http://schemas.openxmlformats.org/officeDocument/2006/relationships/notesSlide" Target="/ppt/notesSlides/notesSlide13.xml" Id="R433f7198f68c410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1c53acea4db8" /><Relationship Type="http://schemas.openxmlformats.org/officeDocument/2006/relationships/image" Target="/ppt/media/image7.png" Id="R46aff31442124b3a" /><Relationship Type="http://schemas.openxmlformats.org/officeDocument/2006/relationships/notesSlide" Target="/ppt/notesSlides/notesSlide14.xml" Id="Rf58f591057a94b2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53f2ec244141" /><Relationship Type="http://schemas.openxmlformats.org/officeDocument/2006/relationships/image" Target="/ppt/media/image8.png" Id="R3201c2f60f234528" /><Relationship Type="http://schemas.openxmlformats.org/officeDocument/2006/relationships/notesSlide" Target="/ppt/notesSlides/notesSlide15.xml" Id="R6e045421458743e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032baea24d6b" /><Relationship Type="http://schemas.openxmlformats.org/officeDocument/2006/relationships/image" Target="/ppt/media/image9.png" Id="R4394340679804726" /><Relationship Type="http://schemas.openxmlformats.org/officeDocument/2006/relationships/notesSlide" Target="/ppt/notesSlides/notesSlide16.xml" Id="Re882605cb3ca475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7a0754e34302" /><Relationship Type="http://schemas.openxmlformats.org/officeDocument/2006/relationships/image" Target="/ppt/media/image10.png" Id="Rae4756a716554506" /><Relationship Type="http://schemas.openxmlformats.org/officeDocument/2006/relationships/notesSlide" Target="/ppt/notesSlides/notesSlide17.xml" Id="R24be777c60e3463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75fdd48e4d79" /><Relationship Type="http://schemas.openxmlformats.org/officeDocument/2006/relationships/image" Target="/ppt/media/image11.png" Id="R2bfe96e46fbe44cb" /><Relationship Type="http://schemas.openxmlformats.org/officeDocument/2006/relationships/notesSlide" Target="/ppt/notesSlides/notesSlide18.xml" Id="R18512497dd0b4be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cd97e1e64c51" /><Relationship Type="http://schemas.openxmlformats.org/officeDocument/2006/relationships/image" Target="/ppt/media/image12.png" Id="R19d3637af9594dd5" /><Relationship Type="http://schemas.openxmlformats.org/officeDocument/2006/relationships/notesSlide" Target="/ppt/notesSlides/notesSlide19.xml" Id="Rc1ccc2597af4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66e6ccea8469e" /><Relationship Type="http://schemas.openxmlformats.org/officeDocument/2006/relationships/chart" Target="/ppt/slides/charts/chart1.xml" Id="R9192c7e90d2649ad" /><Relationship Type="http://schemas.openxmlformats.org/officeDocument/2006/relationships/chart" Target="/ppt/slides/charts/chart2.xml" Id="Rb9521021362c4439" /><Relationship Type="http://schemas.openxmlformats.org/officeDocument/2006/relationships/notesSlide" Target="/ppt/notesSlides/notesSlide2.xml" Id="R214b6b5cb257409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7a099bd543f4" /><Relationship Type="http://schemas.openxmlformats.org/officeDocument/2006/relationships/image" Target="/ppt/media/image13.png" Id="R12fb524827644f33" /><Relationship Type="http://schemas.openxmlformats.org/officeDocument/2006/relationships/notesSlide" Target="/ppt/notesSlides/notesSlide20.xml" Id="R519b7865a258498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cad9fd5a48ab" /><Relationship Type="http://schemas.openxmlformats.org/officeDocument/2006/relationships/image" Target="/ppt/media/image14.png" Id="R83419f5d71d04cf2" /><Relationship Type="http://schemas.openxmlformats.org/officeDocument/2006/relationships/notesSlide" Target="/ppt/notesSlides/notesSlide21.xml" Id="R4c7e42b61f014a4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04d853ea4004" /><Relationship Type="http://schemas.openxmlformats.org/officeDocument/2006/relationships/image" Target="/ppt/media/image15.png" Id="R898986b0a8824063" /><Relationship Type="http://schemas.openxmlformats.org/officeDocument/2006/relationships/notesSlide" Target="/ppt/notesSlides/notesSlide22.xml" Id="R8b5ab53efcae434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121aea544c4c" /><Relationship Type="http://schemas.openxmlformats.org/officeDocument/2006/relationships/image" Target="/ppt/media/image16.png" Id="R12a181bda28c46fb" /><Relationship Type="http://schemas.openxmlformats.org/officeDocument/2006/relationships/notesSlide" Target="/ppt/notesSlides/notesSlide23.xml" Id="R42c689aff701430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1c2d783e4ea8" /><Relationship Type="http://schemas.openxmlformats.org/officeDocument/2006/relationships/image" Target="/ppt/media/image17.png" Id="R0c4d5439eb46481e" /><Relationship Type="http://schemas.openxmlformats.org/officeDocument/2006/relationships/notesSlide" Target="/ppt/notesSlides/notesSlide24.xml" Id="R8daf35c12a52419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702abd4143d5" /><Relationship Type="http://schemas.openxmlformats.org/officeDocument/2006/relationships/image" Target="/ppt/media/image18.png" Id="R671640204c7b44f2" /><Relationship Type="http://schemas.openxmlformats.org/officeDocument/2006/relationships/notesSlide" Target="/ppt/notesSlides/notesSlide25.xml" Id="R44354f8a470f477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440ccf4144c7" /><Relationship Type="http://schemas.openxmlformats.org/officeDocument/2006/relationships/image" Target="/ppt/media/image19.png" Id="R15f0095a30954ab1" /><Relationship Type="http://schemas.openxmlformats.org/officeDocument/2006/relationships/notesSlide" Target="/ppt/notesSlides/notesSlide26.xml" Id="R1611c148d5744f66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f96e9a8a4b8c" /><Relationship Type="http://schemas.openxmlformats.org/officeDocument/2006/relationships/image" Target="/ppt/media/image20.png" Id="Rd869d0ba6a064b73" /><Relationship Type="http://schemas.openxmlformats.org/officeDocument/2006/relationships/notesSlide" Target="/ppt/notesSlides/notesSlide27.xml" Id="Raed05d16181241f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dd5931fb46c5" /><Relationship Type="http://schemas.openxmlformats.org/officeDocument/2006/relationships/image" Target="/ppt/media/image21.png" Id="R25fb323f58734fce" /><Relationship Type="http://schemas.openxmlformats.org/officeDocument/2006/relationships/notesSlide" Target="/ppt/notesSlides/notesSlide28.xml" Id="R3a3919b4b10f4bb5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c9f729454189" /><Relationship Type="http://schemas.openxmlformats.org/officeDocument/2006/relationships/image" Target="/ppt/media/image22.png" Id="R18af4003659d426e" /><Relationship Type="http://schemas.openxmlformats.org/officeDocument/2006/relationships/notesSlide" Target="/ppt/notesSlides/notesSlide29.xml" Id="R7f54409f1966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ff47e0e74732" /><Relationship Type="http://schemas.openxmlformats.org/officeDocument/2006/relationships/notesSlide" Target="/ppt/notesSlides/notesSlide3.xml" Id="R0e636347c4e0470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d930cd0b422f" /><Relationship Type="http://schemas.openxmlformats.org/officeDocument/2006/relationships/image" Target="/ppt/media/image23.png" Id="R044c864e104f4232" /><Relationship Type="http://schemas.openxmlformats.org/officeDocument/2006/relationships/notesSlide" Target="/ppt/notesSlides/notesSlide30.xml" Id="R98c05cec0ab544e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566cbaf04727" /><Relationship Type="http://schemas.openxmlformats.org/officeDocument/2006/relationships/image" Target="/ppt/media/image24.png" Id="R16ff11864baf4ce2" /><Relationship Type="http://schemas.openxmlformats.org/officeDocument/2006/relationships/notesSlide" Target="/ppt/notesSlides/notesSlide31.xml" Id="R71369bd642f0431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f2e511ab44d9a" /><Relationship Type="http://schemas.openxmlformats.org/officeDocument/2006/relationships/image" Target="/ppt/media/image25.png" Id="Rec122da6d1634f04" /><Relationship Type="http://schemas.openxmlformats.org/officeDocument/2006/relationships/notesSlide" Target="/ppt/notesSlides/notesSlide32.xml" Id="R6a4a9d8a91524ba9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e3b081984f56" /><Relationship Type="http://schemas.openxmlformats.org/officeDocument/2006/relationships/image" Target="/ppt/media/image26.png" Id="R3171046a662c4ea6" /><Relationship Type="http://schemas.openxmlformats.org/officeDocument/2006/relationships/notesSlide" Target="/ppt/notesSlides/notesSlide33.xml" Id="R4ce5145e14b248ce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73dd8dce446f" /><Relationship Type="http://schemas.openxmlformats.org/officeDocument/2006/relationships/image" Target="/ppt/media/image27.png" Id="R79d9d674eb374bef" /><Relationship Type="http://schemas.openxmlformats.org/officeDocument/2006/relationships/notesSlide" Target="/ppt/notesSlides/notesSlide34.xml" Id="Rf9968fe6f841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e4e946fe4e8e" /><Relationship Type="http://schemas.openxmlformats.org/officeDocument/2006/relationships/notesSlide" Target="/ppt/notesSlides/notesSlide4.xml" Id="R712eb97583bf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439371704191" /><Relationship Type="http://schemas.openxmlformats.org/officeDocument/2006/relationships/chart" Target="/ppt/slides/charts/chart3.xml" Id="Ra824de1a6ad54798" /><Relationship Type="http://schemas.openxmlformats.org/officeDocument/2006/relationships/notesSlide" Target="/ppt/notesSlides/notesSlide5.xml" Id="Ra27d18091ae9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6d26e6ef4147" /><Relationship Type="http://schemas.openxmlformats.org/officeDocument/2006/relationships/notesSlide" Target="/ppt/notesSlides/notesSlide6.xml" Id="R9d88715dd036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0d4de1804c85" /><Relationship Type="http://schemas.openxmlformats.org/officeDocument/2006/relationships/notesSlide" Target="/ppt/notesSlides/notesSlide7.xml" Id="Ra1a45dabedb4409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68c439a74801" /><Relationship Type="http://schemas.openxmlformats.org/officeDocument/2006/relationships/image" Target="/ppt/media/image.png" Id="Rfa90ed0843504560" /><Relationship Type="http://schemas.openxmlformats.org/officeDocument/2006/relationships/notesSlide" Target="/ppt/notesSlides/notesSlide8.xml" Id="R2331ef05de654ba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be52b03834c92" /><Relationship Type="http://schemas.openxmlformats.org/officeDocument/2006/relationships/image" Target="/ppt/media/image2.png" Id="R42ad94422ed74f3e" /><Relationship Type="http://schemas.openxmlformats.org/officeDocument/2006/relationships/notesSlide" Target="/ppt/notesSlides/notesSlide9.xml" Id="R539aa137c5024196" /></Relationships>
</file>

<file path=ppt/slides/charts/chart1.xml><?xml version="1.0" encoding="utf-8"?>
<c:chartSpace xmlns:c="http://schemas.openxmlformats.org/drawingml/2006/chart">
  <c:lang val="en-US"/>
  <c:chart>
    <c:plotArea>
      <c:doughnutChart>
        <c:ser>
          <c:idx val="0"/>
          <c:order val="0"/>
          <c:tx>
            <c:v>출처</c:v>
          </c:tx>
          <c:dPt>
            <c:idx val="0"/>
            <c:spPr>
              <a:solidFill xmlns:a="http://schemas.openxmlformats.org/drawingml/2006/main">
                <a:srgbClr val="0D9488"/>
              </a:solidFill>
            </c:spPr>
          </c:dPt>
          <c:dPt>
            <c:idx val="1"/>
            <c:spPr>
              <a:solidFill xmlns:a="http://schemas.openxmlformats.org/drawingml/2006/main">
                <a:srgbClr val="4F46E5"/>
              </a:solidFill>
            </c:spPr>
          </c:dPt>
          <c:dPt>
            <c:idx val="2"/>
            <c:spPr>
              <a:solidFill xmlns:a="http://schemas.openxmlformats.org/drawingml/2006/main">
                <a:srgbClr val="16A34A"/>
              </a:solidFill>
            </c:spPr>
          </c:dPt>
          <c:dLbls/>
          <c:cat>
            <c:strLit>
              <c:ptCount val="3"/>
              <c:pt idx="0">
                <c:v>외부지문</c:v>
              </c:pt>
              <c:pt idx="1">
                <c:v>모의고사</c:v>
              </c:pt>
              <c:pt idx="2">
                <c:v>교과서/단원</c:v>
              </c:pt>
            </c:strLit>
          </c:cat>
          <c:val>
            <c:numLit>
              <c:formatCode>General</c:formatCode>
              <c:ptCount val="3"/>
              <c:pt idx="0">
                <c:v>202</c:v>
              </c:pt>
              <c:pt idx="1">
                <c:v>144</c:v>
              </c:pt>
              <c:pt idx="2">
                <c:v>88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 b="1">
                  <a:solidFill>
                    <a:srgbClr val="0F172A"/>
                  </a:solidFill>
                </a:defRPr>
              </a:pPr>
            </a:p>
          </c:txPr>
          <c:dLblPos val="outEnd"/>
          <c:showPercent val="1"/>
        </c:dLbls>
        <c:holeSize val="62"/>
      </c:doughnutChart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475569"/>
              </a:solidFill>
            </a:defRPr>
          </a:pPr>
        </a:p>
      </c:txPr>
    </c:legend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문항수</c:v>
          </c:tx>
          <c:spPr>
            <a:solidFill xmlns:a="http://schemas.openxmlformats.org/drawingml/2006/main">
              <a:srgbClr val="4F46E5"/>
            </a:solidFill>
          </c:spPr>
          <c:dLbls/>
          <c:cat>
            <c:strLit>
              <c:ptCount val="8"/>
              <c:pt idx="0">
                <c:v>지문형</c:v>
              </c:pt>
              <c:pt idx="1">
                <c:v>서술형</c:v>
              </c:pt>
              <c:pt idx="2">
                <c:v>대의파악</c:v>
              </c:pt>
              <c:pt idx="3">
                <c:v>빈칸</c:v>
              </c:pt>
              <c:pt idx="4">
                <c:v>어법</c:v>
              </c:pt>
              <c:pt idx="5">
                <c:v>일반형</c:v>
              </c:pt>
              <c:pt idx="6">
                <c:v>어휘</c:v>
              </c:pt>
              <c:pt idx="7">
                <c:v>내용일치</c:v>
              </c:pt>
            </c:strLit>
          </c:cat>
          <c:val>
            <c:numLit>
              <c:formatCode>General</c:formatCode>
              <c:ptCount val="8"/>
              <c:pt idx="0">
                <c:v>97</c:v>
              </c:pt>
              <c:pt idx="1">
                <c:v>60</c:v>
              </c:pt>
              <c:pt idx="2">
                <c:v>49</c:v>
              </c:pt>
              <c:pt idx="3">
                <c:v>33</c:v>
              </c:pt>
              <c:pt idx="4">
                <c:v>32</c:v>
              </c:pt>
              <c:pt idx="5">
                <c:v>31</c:v>
              </c:pt>
              <c:pt idx="6">
                <c:v>25</c:v>
              </c:pt>
              <c:pt idx="7">
                <c:v>23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F172A"/>
                  </a:solidFill>
                </a:defRPr>
              </a:pPr>
            </a:p>
          </c:txPr>
          <c:dLblPos val="outEnd"/>
          <c:showVal val="1"/>
        </c:dLbls>
        <c:gapWidth val="42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BE4E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475569"/>
                </a:solidFill>
              </a:defRPr>
            </a:pPr>
          </a:p>
        </c:txPr>
        <c:crossAx val="48650112"/>
        <c:crosses val="autoZero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bar"/>
        <c:grouping val="stacked"/>
        <c:varyColors val="0"/>
        <c:ser>
          <c:idx val="0"/>
          <c:order val="0"/>
          <c:tx>
            <c:v>외부지문</c:v>
          </c:tx>
          <c:spPr>
            <a:solidFill xmlns:a="http://schemas.openxmlformats.org/drawingml/2006/main">
              <a:srgbClr val="0D9488"/>
            </a:solidFill>
          </c:spPr>
          <c:dLbls/>
          <c:cat>
            <c:strLit>
              <c:ptCount val="5"/>
              <c:pt idx="0">
                <c:v>범박고</c:v>
              </c:pt>
              <c:pt idx="1">
                <c:v>부천고</c:v>
              </c:pt>
              <c:pt idx="2">
                <c:v>소명여고</c:v>
              </c:pt>
              <c:pt idx="3">
                <c:v>소사고</c:v>
              </c:pt>
              <c:pt idx="4">
                <c:v>시온고</c:v>
              </c:pt>
            </c:strLit>
          </c:cat>
          <c:val>
            <c:numLit>
              <c:formatCode>General</c:formatCode>
              <c:ptCount val="5"/>
              <c:pt idx="0">
                <c:v>12</c:v>
              </c:pt>
              <c:pt idx="1">
                <c:v>14</c:v>
              </c:pt>
              <c:pt idx="2">
                <c:v>81</c:v>
              </c:pt>
              <c:pt idx="3">
                <c:v>0</c:v>
              </c:pt>
              <c:pt idx="4">
                <c:v>58</c:v>
              </c:pt>
            </c:numLit>
          </c:val>
        </c:ser>
        <c:ser>
          <c:idx val="1"/>
          <c:order val="1"/>
          <c:tx>
            <c:v>모의고사</c:v>
          </c:tx>
          <c:spPr>
            <a:solidFill xmlns:a="http://schemas.openxmlformats.org/drawingml/2006/main">
              <a:srgbClr val="4F46E5"/>
            </a:solidFill>
          </c:spPr>
          <c:dLbls/>
          <c:cat>
            <c:strLit>
              <c:ptCount val="5"/>
              <c:pt idx="0">
                <c:v>범박고</c:v>
              </c:pt>
              <c:pt idx="1">
                <c:v>부천고</c:v>
              </c:pt>
              <c:pt idx="2">
                <c:v>소명여고</c:v>
              </c:pt>
              <c:pt idx="3">
                <c:v>소사고</c:v>
              </c:pt>
              <c:pt idx="4">
                <c:v>시온고</c:v>
              </c:pt>
            </c:strLit>
          </c:cat>
          <c:val>
            <c:numLit>
              <c:formatCode>General</c:formatCode>
              <c:ptCount val="5"/>
              <c:pt idx="0">
                <c:v>88</c:v>
              </c:pt>
              <c:pt idx="1">
                <c:v>86</c:v>
              </c:pt>
              <c:pt idx="2">
                <c:v>0</c:v>
              </c:pt>
              <c:pt idx="3">
                <c:v>93</c:v>
              </c:pt>
              <c:pt idx="4">
                <c:v>26</c:v>
              </c:pt>
            </c:numLit>
          </c:val>
        </c:ser>
        <c:ser>
          <c:idx val="2"/>
          <c:order val="2"/>
          <c:tx>
            <c:v>교과/단원</c:v>
          </c:tx>
          <c:spPr>
            <a:solidFill xmlns:a="http://schemas.openxmlformats.org/drawingml/2006/main">
              <a:srgbClr val="16A34A"/>
            </a:solidFill>
          </c:spPr>
          <c:dLbls/>
          <c:cat>
            <c:strLit>
              <c:ptCount val="5"/>
              <c:pt idx="0">
                <c:v>범박고</c:v>
              </c:pt>
              <c:pt idx="1">
                <c:v>부천고</c:v>
              </c:pt>
              <c:pt idx="2">
                <c:v>소명여고</c:v>
              </c:pt>
              <c:pt idx="3">
                <c:v>소사고</c:v>
              </c:pt>
              <c:pt idx="4">
                <c:v>시온고</c:v>
              </c:pt>
            </c:strLit>
          </c:cat>
          <c:val>
            <c:numLit>
              <c:formatCode>General</c:formatCode>
              <c:ptCount val="5"/>
              <c:pt idx="0">
                <c:v>0</c:v>
              </c:pt>
              <c:pt idx="1">
                <c:v>0</c:v>
              </c:pt>
              <c:pt idx="2">
                <c:v>19</c:v>
              </c:pt>
              <c:pt idx="3">
                <c:v>7</c:v>
              </c:pt>
              <c:pt idx="4">
                <c:v>15</c:v>
              </c:pt>
            </c:numLit>
          </c:val>
        </c:ser>
        <c:dLbls/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BE4EF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475569"/>
                </a:solidFill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25">
              <a:solidFill>
                <a:srgbClr val="475569"/>
              </a:solidFill>
            </a:defRPr>
          </a:pPr>
        </a:p>
      </c:txPr>
    </c:legend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534424-C659-4F24-B021-246B682E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OKGIL ENGLISH EXAM ANALYSIS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066601-C955-4BF5-9BD1-99E179DF8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7239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F172A"/>
                </a:solidFill>
              </a:defRPr>
            </a:pPr>
            <a:r>
              <a:rPr sz="3750" b="1">
                <a:solidFill>
                  <a:srgbClr val="0F172A"/>
                </a:solidFill>
              </a:rPr>
              <a:t>학교별 출제 성향은</a:t>
            </a:r>
          </a:p>
          <a:p xmlns:a="http://schemas.openxmlformats.org/drawingml/2006/main">
            <a:pPr algn="l">
              <a:defRPr sz="3750" b="1">
                <a:solidFill>
                  <a:srgbClr val="0F172A"/>
                </a:solidFill>
              </a:defRPr>
            </a:pPr>
            <a:r>
              <a:rPr sz="3750" b="1">
                <a:solidFill>
                  <a:srgbClr val="0F172A"/>
                </a:solidFill>
              </a:rPr>
              <a:t>“출처 변형 압력”과 “응답 부담”으로 갈립니다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6E0DC5-B455-4BF6-8039-DE8188D9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657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475569"/>
                </a:solidFill>
              </a:defRPr>
            </a:pPr>
            <a:r>
              <a:rPr sz="1575" b="0">
                <a:solidFill>
                  <a:srgbClr val="475569"/>
                </a:solidFill>
              </a:rPr>
              <a:t>OCR 완료 데이터 18개 시험, 434문항을 분석해 학교별 출제자 성향과 대비 전략을 도출했습니다.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8D1193-F6AC-42A9-9595-275731171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8CC9E9-714A-4369-870D-25A5D952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624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학교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D07C10-CFB8-49A1-8841-2AACEFC4B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719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450E76-D459-4361-BBCD-A15FD18A1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005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2FBC1C-69FF-4AAF-B683-B5FF3A0ED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1624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시험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046B91-B678-44D5-98D2-7FF4B6B4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3719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18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9F7876-E9AD-4A91-B6EE-317D07201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0005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949FA9-9C53-4A92-97C2-904CA5E94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624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문항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4AAD2A-619A-41C8-A14E-F0550BB46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719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97706"/>
                </a:solidFill>
              </a:defRPr>
            </a:pPr>
            <a:r>
              <a:rPr sz="2100" b="1">
                <a:solidFill>
                  <a:srgbClr val="D97706"/>
                </a:solidFill>
              </a:rPr>
              <a:t>434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F89CCB-675E-44E6-9229-2C4166C92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005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0AC066-2B92-44ED-9B9E-4F3084EB9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624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외부/모의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86FF8D-B8AB-4615-81F4-1B4ADD0E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3719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79.7%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74C74D-D168-4748-B87D-EF3277558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143000"/>
            <a:ext cx="33337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21AE7C-0E77-4031-85F6-312AAFDB0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285875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핵심 결론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43F5E7-021D-4B2C-861D-A657348FA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430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시온고는 종합 위험도 최상위, 외부지문 출처가 전체 46.5%를 차지합니다.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7C99AC-74F8-428A-BD66-B8415693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43150"/>
            <a:ext cx="33337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E73E3A-0493-4AFB-A689-A696099C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86025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대비 원칙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CA3686-A241-4527-8306-B2E3468B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4320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학교별 원문 추적 범위와 서술형 채점 루브릭을 분리해 관리해야 학습 낭비가 줄어듭니다.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B549EA-0A6E-4F06-82AF-84475DEE5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43300"/>
            <a:ext cx="33337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C8D6CD-186A-46CC-BE26-C1BFCD96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686175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첫 실행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80C593-7AA6-4E52-A911-498FC5DA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4335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상위 우선순위 시험은 시온고 고2학년 1학기기말입니다.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4A27E7-57EA-48D5-9C20-4A00400D2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01</a:t>
            </a:r>
          </a:p>
        </p:txBody>
      </p:sp>
    </p:spTree>
    <p:extLst>
      <p:ext uri="{BB962C8B-B14F-4D97-AF65-F5344CB8AC3E}">
        <p14:creationId xmlns:p14="http://schemas.microsoft.com/office/powerpoint/2010/main" val="153334134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046CAC-BCE9-458F-BA69-51DCD27F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C302E1-9CF2-4909-918B-5143C9B57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부일중는 지문형을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7485A8-4EF1-4A44-A01E-732A59FE8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2개 시험 · 51문항 · 균형 혼합형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b3d179876e4c69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169569-8FAF-49DA-9C7A-FEC794A7A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4D20B6-0E0F-42F4-9C03-C265760C5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90EC6F-D09C-4A61-8DFC-5B815D0C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AD66DE-762A-41EC-882C-FCDB9FEBA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81597C-9E60-4D72-B234-FA55EDFB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60511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6E913A-9819-44E3-89E2-A8CA75909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65A4D7-82B3-4359-97D4-51DD7AE0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F35D59-01BA-4799-82A5-1FAF781BA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06FCEC-C7E7-4AB1-991A-8D263C793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52294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F6F94E-A620-49ED-AE76-9A050865E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22%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0B1A4E-CECF-4C0C-977E-7F9D4F6FC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F40378-AB8F-44A0-BDF4-7096F0F9F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D7F6BB-73F0-4287-9109-9D153698B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1675279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C5ED80-AA77-41A0-B3E4-5A78AF13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70%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6B4F24-35FE-4631-BC3B-C445BB96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F46E5"/>
                </a:solidFill>
              </a:defRPr>
            </a:pPr>
            <a:r>
              <a:rPr sz="1500" b="1">
                <a:solidFill>
                  <a:srgbClr val="4F46E5"/>
                </a:solidFill>
              </a:rPr>
              <a:t>종합 위험도 관리 · 24점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0DDB14-B63D-422B-B5D5-70B7D5FEB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10BCEE-49E4-43CA-B153-AC134454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E8A62A-0FF4-4F0B-A636-0891535B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10</a:t>
            </a:r>
          </a:p>
        </p:txBody>
      </p:sp>
    </p:spTree>
    <p:extLst>
      <p:ext uri="{BB962C8B-B14F-4D97-AF65-F5344CB8AC3E}">
        <p14:creationId xmlns:p14="http://schemas.microsoft.com/office/powerpoint/2010/main" val="65738685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D557EA-C7AE-497B-81A8-94C641B53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907AAD-C119-4072-885B-D8C871AB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부천고는 대의파악을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B4E268-DEBA-45B1-B816-4A705D1AE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1개 시험 · 21문항 · 전통 명문고 · 2027학년도 과학고 전환 예정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11549590564620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DB4BDB-5BCD-4473-A668-7FC3C153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4399B2-E4D3-4D37-95B8-364798CD5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682B2A-2003-4664-8C99-62AF15AE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50D965-D864-412A-8002-747B14A1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A7C2FA-393F-49A4-848A-66AC8D714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22476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4A29EF-B607-4946-8F0B-808BAC2FB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93%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F86921-B0A3-4CA5-B902-F9087C5B5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B9A0C7-AFA9-470B-8172-6A97F1A15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DC2AFA-57E1-4B5D-A119-0C3CC67A7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1217839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B0EC3F-280D-4787-95AB-489B31EC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51%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B3D711-DE53-43F3-823B-687FE3E4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663A21-3F06-426F-AFFD-D439B84BF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B5C55B-1F1F-4BE0-BEF6-B893939F7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13632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58FDF6-0810-418E-8020-44E646CF0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395E1E-B044-4D08-B296-89B3E19E7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2626"/>
                </a:solidFill>
              </a:defRPr>
            </a:pPr>
            <a:r>
              <a:rPr sz="1500" b="1">
                <a:solidFill>
                  <a:srgbClr val="DC2626"/>
                </a:solidFill>
              </a:rPr>
              <a:t>종합 위험도 높음 · 60점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6CCED0-BDE8-40FE-92C7-2488ED74E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대의파악 · 2순위 빈칸 · 3순위 순서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1ECD56-D908-41BE-A703-6BCEE3D4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과학고 전환 맥락을 반영해 지문 논리, 추론 근거, 선지 재진술을 상위권 변별형으로 훈련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B64FB7-15D9-4DCE-9F8E-521B560BA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11</a:t>
            </a:r>
          </a:p>
        </p:txBody>
      </p:sp>
    </p:spTree>
    <p:extLst>
      <p:ext uri="{BB962C8B-B14F-4D97-AF65-F5344CB8AC3E}">
        <p14:creationId xmlns:p14="http://schemas.microsoft.com/office/powerpoint/2010/main" val="32818763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FD2372E-72D7-4620-99A4-B7EFC8C86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4F4E72-7996-4F61-B6F0-A5C0AC7E5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소명여고는 빈칸을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36CE30-90E1-4B6A-AF7B-28AED955C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1개 시험 · 26문항 · 상위권 변별 독해형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a1d68dbf074830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93F502-B14E-4540-B7F5-752130EE7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D2FD12-6A3A-44E5-9F71-1C76B311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00E50F-04E6-4268-9EEF-590715662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93A5A6-E040-4622-B83E-829B41DFE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11D78B-1C99-478C-935A-D739E10B3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80779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E7A6A1-9625-412D-9CB9-8E4021803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34%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A6FB31-DFF2-4530-A925-19FF03630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098AA4-3AB5-4FBF-95F0-9A2C4B5F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D42B46-AC6C-471B-BDF7-3216E49F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123916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90114F-3730-46F8-9FEB-2C33E7FC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52%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A85854-28BB-4942-8D4D-227CEA1D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B48B3D-579A-418D-A7D4-0A134B229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CAEB75-C2BA-4CDF-8D25-6A7FD00DD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996462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139D95-66CC-4177-A3C0-384DBD34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42%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EC383F-4F37-4F6B-BBA9-BC2BA6B6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2626"/>
                </a:solidFill>
              </a:defRPr>
            </a:pPr>
            <a:r>
              <a:rPr sz="1500" b="1">
                <a:solidFill>
                  <a:srgbClr val="DC2626"/>
                </a:solidFill>
              </a:rPr>
              <a:t>종합 위험도 높음 · 47점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5DF1A1-BEB7-4C98-9D60-7F19A49FC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빈칸 · 2순위 어법 · 3순위 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4553CF-CCFA-4C39-A4ED-0C4A8C1BF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앞뒤 논리 방향, 연결어, 대명사 지시어를 표시하고 정답 근거를 한 줄로 설명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1B6F8B-80DF-4EA2-BF17-65607A71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12</a:t>
            </a:r>
          </a:p>
        </p:txBody>
      </p:sp>
    </p:spTree>
    <p:extLst>
      <p:ext uri="{BB962C8B-B14F-4D97-AF65-F5344CB8AC3E}">
        <p14:creationId xmlns:p14="http://schemas.microsoft.com/office/powerpoint/2010/main" val="62555139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B4398ED-0FD2-4F87-BD51-0514B027B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80C1C5-5D63-4EA0-AD0C-F24B392A9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소사고는 서술형을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DA1C6A-5FD8-470F-BDF7-D35970B75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1개 시험 · 14문항 · 모의고사 변형 압박형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631679185641c2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BCBD9F-AE7A-4580-B393-F54467E3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669763-8957-451B-8E9C-0CEBB48F6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32DFF1-7315-47B4-A8E8-D6B68F3A7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A16992-3153-404D-9BA3-67E20290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140E6A-57D1-4845-A2D9-8436398D7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22306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4D3B22-5ACC-4C8E-96D5-5688586F8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93%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FDD324-82B4-4704-BD46-F07E4162D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754837-2416-459F-8E6D-3807BE2F3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23A53C-12A2-4089-A881-FDCBB56DF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116851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C3C4B3-77DD-4C6D-8EA9-0CBE51F81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49%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8F25E6-08BF-48DE-87AA-7176EF9F9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14D52C-27EA-4CF0-863A-D553E394A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057928-94C5-4F4F-8C03-D82400189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A7E485-5C51-4641-AFB1-3FA537D05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100%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43FFE1-9908-41BD-BD61-491D22D1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2626"/>
                </a:solidFill>
              </a:defRPr>
            </a:pPr>
            <a:r>
              <a:rPr sz="1500" b="1">
                <a:solidFill>
                  <a:srgbClr val="DC2626"/>
                </a:solidFill>
              </a:rPr>
              <a:t>종합 위험도 높음 · 57점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1E0B7F-3AE5-4019-BD4E-02267FFEE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서술형 · 2순위 내용일치 · 3순위 대의파악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C9D773-F78B-420A-838D-8B27C975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AF6D67-46F0-440C-8D6F-A8E0A6F29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13</a:t>
            </a:r>
          </a:p>
        </p:txBody>
      </p:sp>
    </p:spTree>
    <p:extLst>
      <p:ext uri="{BB962C8B-B14F-4D97-AF65-F5344CB8AC3E}">
        <p14:creationId xmlns:p14="http://schemas.microsoft.com/office/powerpoint/2010/main" val="114574410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957858B-DAF6-47A0-9DB5-7D88A70BA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10B8EC-61E4-458B-ABAE-71B3059A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시온고는 서술형을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9CA4C7-A815-4DE0-AE60-F72509DD2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4개 시험 · 106문항 · 서술형·구문 검증형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aff31442124b3a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C6D16D-D7BF-41E7-B5DF-DB7618C2F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FD1CBB-00A4-4623-AECB-EE022AA73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3466AA-131D-4F74-87D9-D02955A05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71921B-9782-420A-B582-91D71B5F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D5A5E2-41A1-4C48-A0C2-CD2495D4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128497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F8705F-3997-4460-8EB1-6DD3507E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54%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C87EA6-34BE-4F1F-BA5B-684C669FD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4452CA-9531-422F-BBCA-BC6574B7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3397B7-BC08-41AD-B0B9-C35810AE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155050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741D5B-B970-412A-945E-264577FB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65%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869208-28FE-40F3-B33C-E5483D2B9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CE3FAC-03E3-43E2-A905-96071AF86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32FF10-2C6B-46FB-972B-5DAEBCE04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111963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60FB42-9D93-4E71-A72D-019DE6FE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47%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367073-CFDA-454A-BC77-E20363568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2626"/>
                </a:solidFill>
              </a:defRPr>
            </a:pPr>
            <a:r>
              <a:rPr sz="1500" b="1">
                <a:solidFill>
                  <a:srgbClr val="DC2626"/>
                </a:solidFill>
              </a:rPr>
              <a:t>종합 위험도 높음 · 60점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B2196D-B080-44A2-8A2F-92A1CDE35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서술형 · 2순위 어법 · 3순위 빈칸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F409EA-610F-4FB7-97C6-387E0CB73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C84ABE-8CF2-4032-A199-D4C50A271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14</a:t>
            </a:r>
          </a:p>
        </p:txBody>
      </p:sp>
    </p:spTree>
    <p:extLst>
      <p:ext uri="{BB962C8B-B14F-4D97-AF65-F5344CB8AC3E}">
        <p14:creationId xmlns:p14="http://schemas.microsoft.com/office/powerpoint/2010/main" val="204854584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2FA1D63-460D-42FA-83D2-5FCE416C1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89033B-40DD-4855-A2E6-03008C1A8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옥길새길중는 지문형을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FE3D4A-AB42-40E9-8FA7-79253757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1개 시험 · 25문항 · 외부지문 독해 누적형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01c2f60f234528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0A9F8D-5081-4FF6-B0DF-0AD58A41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9A8734-D54F-4AEF-8382-B342E6C3A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58DA81-05B7-4FD0-8D72-5ECB7D2D2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CE6353-74A7-4548-8876-3CEE96897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C2517A-44CE-4782-A7ED-EC82A2FBB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89154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B461E0-BBE8-422C-981B-A6C3584D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37%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7A554A-1714-4C0B-BEC2-98C806A5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A57227-3226-4828-85A5-A1A369194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52E8B6-9F54-45D2-9D00-582133E7C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8763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DB8851-993C-426E-BEC3-450C05366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37%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04F22D-EF5B-49BD-8EC6-82C697D4B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284414-528E-44D7-9745-08C22248C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8A52EE-5356-494E-91ED-1F1BA8C44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80391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09ED3F-F60F-46CB-9B4B-83DDB84F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34%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2573885-272B-47B8-B3BB-59BEED10F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종합 위험도 중간 · 41점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A9ACA0-7920-44AB-8050-BFE98E5B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4BD28F-4F9A-48F8-ABAF-CC7F55BF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232FBF-E365-4606-8A98-61C8641D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15</a:t>
            </a:r>
          </a:p>
        </p:txBody>
      </p:sp>
    </p:spTree>
    <p:extLst>
      <p:ext uri="{BB962C8B-B14F-4D97-AF65-F5344CB8AC3E}">
        <p14:creationId xmlns:p14="http://schemas.microsoft.com/office/powerpoint/2010/main" val="62702059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03DA646-CC5B-4E79-A610-F577398C3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51C903-EC47-4865-91A9-4B426C03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옥길중는 지문형을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350336-FE28-4F8C-90E6-C6E06D0AD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2개 시험 · 50문항 · 외부지문 독해 누적형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94340679804726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38E658-D81B-4A62-8C70-B7CB6DFF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02E489-9DAF-4C54-BF21-9A6F3715F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26A357-CB16-43BA-B99F-9546B8C4B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92B3B0-3EB4-4618-BF0B-B89A7BE3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8C5A28-72CC-4B44-A7DB-C7B43F34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78867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7DF2D1-0DA6-4EA4-BA29-B0E30741E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33%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6DBB8E-7524-4CBC-BF49-880A4885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576DD4-BFD5-40C9-B2E3-E62A6AF62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6394FC-F77B-48B8-8AED-7434B057D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72628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C8FB3C-3300-48A0-8226-BAB0AD2B8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31%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9E143D-DC4F-4BB7-AFD6-8CED91821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936122-C179-4BBF-967E-DEF996BB2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6B9BD4-0A08-473B-BF01-2B1AC843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104394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185B47-4AD5-45DD-8763-555EB4BEE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44%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704D22-B3AD-462E-8B20-62BB3C8BE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97706"/>
                </a:solidFill>
              </a:defRPr>
            </a:pPr>
            <a:r>
              <a:rPr sz="1500" b="1">
                <a:solidFill>
                  <a:srgbClr val="D97706"/>
                </a:solidFill>
              </a:rPr>
              <a:t>종합 위험도 중간 · 34점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7F4A2D-44DD-4D24-BDA1-6D679F60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지문형 · 2순위 서술형 · 3순위 일반형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3A4C09-174A-46A0-847E-F25634AF2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F518EA-ABC3-4E1E-BB53-5F6D5DBFF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16</a:t>
            </a:r>
          </a:p>
        </p:txBody>
      </p:sp>
    </p:spTree>
    <p:extLst>
      <p:ext uri="{BB962C8B-B14F-4D97-AF65-F5344CB8AC3E}">
        <p14:creationId xmlns:p14="http://schemas.microsoft.com/office/powerpoint/2010/main" val="137206709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6D9598-329B-4987-8195-7A8B6332B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26092C-AD73-4F4F-A5E9-B0A00A0FA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범박고 고1학년 2학기기말은 대의파악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AC6DF7-0589-45E5-B64A-858651E48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26문항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4756a716554506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588197-8B78-499D-BF67-1EBCDAB82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4D3498-0B61-4CAB-B3F0-BB293E4B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7F8A57-FFB2-4AAD-9FC7-244F3770F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508FDB-3B9D-49BB-B491-E7C961358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BA56AA-5418-4C99-92DA-A56A0836B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대의파악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9F402F-C87A-4673-8C83-D5E0E40F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41B1A7-C037-4136-BB0A-A298758C7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E79B38-576A-4E78-AE05-A241349E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22B4CF-3EDA-4706-A23E-00DA2DECD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3D8B6B-FD91-4198-9E73-1C94A138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367EF-E147-4350-B88B-4A225348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97706"/>
                </a:solidFill>
              </a:defRPr>
            </a:pPr>
            <a:r>
              <a:rPr sz="2100" b="1">
                <a:solidFill>
                  <a:srgbClr val="D97706"/>
                </a:solidFill>
              </a:rPr>
              <a:t>42점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9F56DE-0848-4E61-92D6-988A0EFC6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E65995-F042-4942-9599-5CEEC1B29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A2CA9B-E989-49E9-891E-FF8ED20E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7476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4C3BDF-F63B-4F62-A56E-975539614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12%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713A3C-D33C-431D-91D9-4E50E6C32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BA94DC-3DC9-45C8-9F28-1D93DD2B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109D79-0AFA-40A1-87B4-7B4E7043D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0" cy="9525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7F5B22-C511-4BB4-AD01-6F56882D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C497534-E441-430D-A97E-2BC918B12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대의파악 · 2순위 빈칸 · 3순위 삽입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EBEDDA-4472-4CF9-9FE0-482B2FEA8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주제문 위치, 글의 목적, 반복어를 표시하고 오답 선지의 과잉 일반화를 구분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EA587B-E444-444E-84AB-5D479DC23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exams/범박고-고1학년-2025-2학기기말.html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F9D773-EA80-4470-B31D-136BDD13D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17</a:t>
            </a:r>
          </a:p>
        </p:txBody>
      </p:sp>
    </p:spTree>
    <p:extLst>
      <p:ext uri="{BB962C8B-B14F-4D97-AF65-F5344CB8AC3E}">
        <p14:creationId xmlns:p14="http://schemas.microsoft.com/office/powerpoint/2010/main" val="84905255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87A9CD8-3E8D-4B65-923E-D0DBB5903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C5CB39-7215-429E-B5F2-BB190AF2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범박고 고2학년 1학기중간은 대의파악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65E9B6-54E6-4C60-9E60-99C081D0D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24문항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fe96e46fbe44cb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04D6CB-9A52-425C-8212-FC0FD6E3F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0B5024-31F6-468B-8472-B8764F4D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8BA540-C8EF-40DF-9542-37B407E59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0FDFEF-ADF7-4A81-A541-A7588A44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9709C5-68C2-4435-A992-6189A0952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대의파악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0B7B84-F9FF-444A-8553-43386D00A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C2E0FD-B089-4F6F-9D90-D052DA832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20E120-78E3-4BAD-A936-A8F02BBCF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44A4AA-40F0-40AE-A0D6-6BD97127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3ABECD-CF18-41B4-8A96-EDA8F1340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34D075-E12D-4309-82FE-22D75410D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55점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D3AC4F-B870-4D33-8D98-D87A2094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B429E2-CB05-4A76-BCBD-A8F807E1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EB1356-F5FF-4BC8-B49E-70CE3BAB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396875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32BC0D-60B3-4F0C-BF4E-F611534AC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17%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947A3C-C7CF-4BD0-B567-C706AD191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9651DD-76C2-490A-A756-F824DF22C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5FA56B-878C-450C-A7CD-7E1B256A5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9765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E0AC79-73CA-4DB3-B9A4-C826C349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13%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690291-2C66-40E3-805B-E229E30EA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대의파악 · 2순위 서술형 · 3순위 빈칸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EB7C18B-DCAD-465F-8FB9-2C18A1AC2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주제문 위치, 글의 목적, 반복어를 표시하고 오답 선지의 과잉 일반화를 구분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245257-20BA-4C0D-960B-6CD940C3A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exams/범박고-고2학년-2025-1학기중간.html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3C8391-C728-4C42-94CF-9E9EF0ACF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18</a:t>
            </a:r>
          </a:p>
        </p:txBody>
      </p:sp>
    </p:spTree>
    <p:extLst>
      <p:ext uri="{BB962C8B-B14F-4D97-AF65-F5344CB8AC3E}">
        <p14:creationId xmlns:p14="http://schemas.microsoft.com/office/powerpoint/2010/main" val="116521581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AB23CF-5B50-45BD-85DB-E6E72BA18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7A1875-D5C0-4080-8D26-91F43ED49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범박고 고2학년 2학기기말은 빈칸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40368B-FE28-47EB-BDBF-26B52B7CD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23문항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d3637af9594dd5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A98960-0BF7-4542-AF9C-78049502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3F9F5A-E8A5-40E6-ADD0-2C4C8FD1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62F2D0-4C0A-4007-9CCE-38C56907B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D56300-3661-48FB-92C4-7C3ADF14D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329551-AFDF-40C2-A643-246CD9AC2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빈칸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5C963A-6FFF-4FBB-9533-F8C589E2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C18F30-E037-40D1-AD26-C76251087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92E348-2EA5-41FB-9C25-F40C482E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F8E94A-7D1D-4FF3-B0C8-367DABDA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6D51D6-92B5-454C-8AE3-3CB1C24C8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D542CF-D058-4868-A618-B588FE2E2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52점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299774-DBEC-4C9A-9BA0-B2E7FEEDB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AF2E46-4A7B-454A-8DA3-A78CEB63D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8088EF-6576-4E4F-B666-4CD95E253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31059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6754EB-B116-4FD9-8D28-51CC471A3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13%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0D7F29-DEF7-4D0B-836B-1A063B1CB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CE8C6F-AAB4-4B2C-93E0-31FBAEFE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7A6C02-1A99-42A8-870A-225BF022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07065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60505A-91F9-4A11-BED8-638B87607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699BAC-3ED8-43C2-B38B-5BAD70F2C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빈칸 · 2순위 대의파악 · 3순위 함의추론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F7E621-ECF0-40EE-9796-D4B1E0A7B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앞뒤 논리 방향, 연결어, 대명사 지시어를 표시하고 정답 근거를 한 줄로 설명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6E59D6-A096-477B-8198-CE09BF59E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exams/범박고-고2학년-2025-2학기기말.html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7A4E2F-108C-4F99-93EC-3F8467285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19</a:t>
            </a:r>
          </a:p>
        </p:txBody>
      </p:sp>
    </p:spTree>
    <p:extLst>
      <p:ext uri="{BB962C8B-B14F-4D97-AF65-F5344CB8AC3E}">
        <p14:creationId xmlns:p14="http://schemas.microsoft.com/office/powerpoint/2010/main" val="19405217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DAA6F50-804E-4CDA-95F7-FAF4BA13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PORTFOLIO 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934936-4E58-4806-B0E9-228A3019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전체 문항은 외부지문과 모의고사 기반 변형이 지배합니다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10C2A9-C7FA-4686-81B0-F60A9BC80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출처 분포와 유형 분포를 함께 보면 “무엇을 외울지”보다 “어떤 방식으로 바뀌는지”가 핵심입니다.</a:t>
            </a:r>
          </a:p>
        </p:txBody>
      </p:sp>
      <p:graphicFrame>
        <p:nvGraphicFramePr>
          <p:cNvPr id="16" name="Chart"/>
          <p:cNvGraphicFramePr/>
          <p:nvPr/>
        </p:nvGraphicFramePr>
        <p:xfrm>
          <a:off xmlns:a="http://schemas.openxmlformats.org/drawingml/2006/main" x="819150" y="2190750"/>
          <a:ext xmlns:a="http://schemas.openxmlformats.org/drawingml/2006/main" cx="3905250" cy="3048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192c7e90d2649ad"/>
          </a:graphicData>
        </a:graphic>
      </p:graphicFrame>
      <p:graphicFrame>
        <p:nvGraphicFramePr>
          <p:cNvPr id="17" name="Chart"/>
          <p:cNvGraphicFramePr/>
          <p:nvPr/>
        </p:nvGraphicFramePr>
        <p:xfrm>
          <a:off xmlns:a="http://schemas.openxmlformats.org/drawingml/2006/main" x="5467350" y="2114550"/>
          <a:ext xmlns:a="http://schemas.openxmlformats.org/drawingml/2006/main" cx="53340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9521021362c4439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668953-F751-48FE-9798-00FE379D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0200"/>
            <a:ext cx="39052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CCFBF1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739380-77E1-42B2-A89A-5DC64A3A0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53075"/>
            <a:ext cx="3562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출처 해석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A4495-262C-48D4-9A0E-348F7F92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810250"/>
            <a:ext cx="3562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외부지문 46.5%, 모의고사 33.2%, 교과/단원 20.3%입니다.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A1F9E5-7A84-4029-88A5-FB90BB544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410200"/>
            <a:ext cx="533400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EF2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2CBF0B-0FE0-4D46-9F08-CD6F68FE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5553075"/>
            <a:ext cx="4991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유형 해석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D56BCC-7058-4F06-AEED-48CD65D3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5810250"/>
            <a:ext cx="4991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최다 유형은 지문형 97문항, 다음은 서술형 60문항입니다.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593560-E9B5-4E6E-8E80-D6196802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02</a:t>
            </a:r>
          </a:p>
        </p:txBody>
      </p:sp>
    </p:spTree>
    <p:extLst>
      <p:ext uri="{BB962C8B-B14F-4D97-AF65-F5344CB8AC3E}">
        <p14:creationId xmlns:p14="http://schemas.microsoft.com/office/powerpoint/2010/main" val="48562226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B1D425-B3FF-4302-A0C4-41965B43A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197E9F-099B-417E-8FAC-173E9CB4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범박고 고2학년 2학기중간은 대의파악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64BB2D-960F-4E43-8E65-4167BEC9E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24문항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fb524827644f33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DE86D1-F472-4E28-83A7-EFB50D85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5BCD66-82B2-410E-BFC4-D00772624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E3FDC7-FD5C-4D39-8937-124BEE82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CA1D45-48D6-416D-8D44-56C4CE6D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0B090D-1EC3-40BF-AEBB-C016B3ED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대의파악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3E55A2-2102-4F3E-BC94-8259A13F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9F8868-499A-46A3-8577-648EFCA19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64C975-9B56-463F-BD95-36079CB49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EAD5EA-D328-4CB1-9DE0-FB63CF293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9EB2ED-7545-4AAD-A87E-8B2CDFFC0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319208-1430-416D-9AC6-73D155ADC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57점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74FD89-B4E3-4ADF-9D70-EA214C3EC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F6103C-2176-404C-BD57-84DBCDA9E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9F463A-935F-4667-8D09-E8FB0A0F1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496094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F2E13F-BB22-4EAA-B096-32F317C6E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21%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5F7D00-0671-4224-B546-C68728366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79E742-E644-473D-A2FC-BF15C01C5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004FAA-9DA6-4F52-A83E-E7818256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9765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5CBA1E-31E0-435A-A234-74ABC5303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13%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77ED57-A660-42C3-B61B-6E0682B8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대의파악 · 2순위 빈칸 · 3순위 서술형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BCB72C-171B-40ED-926F-DC6503665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주제문 위치, 글의 목적, 반복어를 표시하고 오답 선지의 과잉 일반화를 구분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D34C98-78C9-4F2B-A100-294A2CBD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exams/범박고-고2학년-2025-2학기중간.html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9DF171-E8BB-45AA-8FCA-65BB5F544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20</a:t>
            </a:r>
          </a:p>
        </p:txBody>
      </p:sp>
    </p:spTree>
    <p:extLst>
      <p:ext uri="{BB962C8B-B14F-4D97-AF65-F5344CB8AC3E}">
        <p14:creationId xmlns:p14="http://schemas.microsoft.com/office/powerpoint/2010/main" val="78064056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B45A650-3693-4440-8C31-2FF18FAB9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6D7C2A-0615-430E-9748-B694533EA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범박중 중2학년 1학기기말은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A97316-2BCC-406F-8E9D-47E13E7B6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22문항 · 균형 혼합형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419f5d71d04cf2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D8E43C-9487-4B67-874B-B714B622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695B67-BCC1-480C-8DED-0C969952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086875-EA70-4A29-B155-5AE5DF328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A16923-3233-497E-BF8D-FBE5206F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75AB66-3539-4E72-AD0C-B3AFF3E6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D61A67-27C6-4FAC-8101-AC477D5A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28C1B8-96AF-439A-9647-41A71D30B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B4D7BE-8F88-4FD1-994B-1A6CE474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교과서/단원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EBD345-A146-4DFE-A36C-3196C88AA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7074EF-2E35-498B-BDE2-E4B458C5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5CB1D7-571F-4C40-9C52-9494987D5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23점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1C09A0-3CE5-4EBE-9590-88B55D1AF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B20AF1-FE07-45EA-B19B-636675433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7AAD59-F085-4CF9-80C6-A3333470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0" cy="9525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FFDDF2-48D5-4B8A-AAD4-69E57AD96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632736-08CE-4ED4-8569-8525723C8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BA29C1-7379-4987-9AEC-EC4243CC0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1637B4-D379-49A3-AEC8-EBCC9EC3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1647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874BBDC-4F72-46F6-9CAC-B85027EBE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C6B1DC-9B5A-4B36-AF1E-8A4A4CA9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문장형 · 3순위 일반형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70C8EF-C93E-4D99-A034-BCF93D18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C9D7267-5098-4CBD-A1B4-5E90108F2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exams/범박중-중2학년-2026-1학기기말.html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D14745-B0B8-4B29-B074-01E4BF5F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21</a:t>
            </a:r>
          </a:p>
        </p:txBody>
      </p:sp>
    </p:spTree>
    <p:extLst>
      <p:ext uri="{BB962C8B-B14F-4D97-AF65-F5344CB8AC3E}">
        <p14:creationId xmlns:p14="http://schemas.microsoft.com/office/powerpoint/2010/main" val="56563813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F33145-31B6-42AE-A9EA-211BAC4A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F69D52-2EE5-44AE-B80A-F4661625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범박중 중2학년 1학기중간은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7C7660-8903-4E5D-A0AE-2F57815A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22문항 · 균형 혼합형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8986b0a8824063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538D3B-F03A-4F46-B030-1B38C7645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19401A-F3C3-4F3C-98F0-36C6E35DB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C0258B-385D-4C92-95AA-A8C83BED3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68C712-2B40-47C6-8259-D2907CC28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42F837-70C5-4682-8B45-A0E2C4D9E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CE2E60-D986-4F67-B317-69A3EC910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1C2FC7-E367-4436-8CB3-D927208D9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6EC9AD-6FC7-4D4E-B0E4-A20E4B5F0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교과서/단원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8F64AA-6853-4FC3-B1DC-3FDAF1EB7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4988B3-BB5F-4DF9-975A-204266AEB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EA0C28-938A-4883-901B-B655BCEFE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26점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8BCFDF-405D-41BD-AA6E-FAEA4395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E03B49-42E5-4677-9F9D-A05677DF5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F82F20-BE15-42F7-911D-E35766C5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1647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F6904E-5DD0-4570-8C50-732DC5A2D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2367C0-E3CD-42CA-9EF8-6A62738C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9118E4-D7DE-4235-8A04-3D14ACE8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E15D31-53F4-4296-BE5E-A8342F039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1647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5C97F7-0AEA-4CEF-AAD3-BDC80012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B8A258-6EC2-4E7D-8740-03C72786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53F933-D640-41A7-9760-FF8EA40A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EB0D22-3920-498D-AF15-78943E6F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exams/범박중-중2학년-2026-1학기중간.html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0F28FFB-21EB-4EB6-A71E-1E97876D1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22</a:t>
            </a:r>
          </a:p>
        </p:txBody>
      </p:sp>
    </p:spTree>
    <p:extLst>
      <p:ext uri="{BB962C8B-B14F-4D97-AF65-F5344CB8AC3E}">
        <p14:creationId xmlns:p14="http://schemas.microsoft.com/office/powerpoint/2010/main" val="43074846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8DF153-15DA-4EA0-AAE5-1E2944BAE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D8D7F0-D8B8-4D1E-80B9-FAF381D1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부일중 중2학년 1학기기말은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1389E2-D0DA-44C4-80F2-C6BEEA30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26문항 · 균형 혼합형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a181bda28c46fb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BC9D24-3DAB-4236-B85B-D5852BE4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32A993-D813-45F9-A996-C756C83CE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506A69-AFF3-4297-ADE7-C32B989AA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68513B-17D7-4E2C-B602-D2C66E99E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FA23D2-0C63-4E46-B47D-2A45B690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951D02-5E02-4152-BA09-E0B0987AE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CFD1F0-549C-4D13-862C-A19C34884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F891B3-3B6B-449A-B768-2F8EC044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교과서/단원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B7B7F2-E7FF-4CED-9D4D-EBC96A82F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EC8246-9AE0-49F3-86A8-D70C4C03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F2C301-2D03-43EB-867E-2D661C19B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25점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2CBCA6-1007-442C-AEF9-E6A0064F9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258241-03E4-47F7-8E69-861C00F2C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302042-EFFE-4BAD-BB2A-60933083A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0" cy="9525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9233F7-70C1-49EA-8E3F-C8D92E22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20BB6F-072B-4BBD-8BA7-D8AC1CF94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F8EA4F-044E-4988-A5B7-7A060510B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5EDAC6D-C322-4878-B13C-1481A75D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7476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4D1CE2-BAB5-45A2-902E-8305F392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12%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3D6B508-84F7-4B7C-8150-FA95A41A4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CE1BA41-1B6D-4AF8-813E-3498C9823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F11164-54D3-496E-B20F-4BCCFB4AC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exams/부일중-중2학년-2026-1학기기말.html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BFA8D7-8AC9-4FAA-8820-E89193D6F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23</a:t>
            </a:r>
          </a:p>
        </p:txBody>
      </p:sp>
    </p:spTree>
    <p:extLst>
      <p:ext uri="{BB962C8B-B14F-4D97-AF65-F5344CB8AC3E}">
        <p14:creationId xmlns:p14="http://schemas.microsoft.com/office/powerpoint/2010/main" val="40974035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F975EA9-DBF0-4483-A4FC-E34121D2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DDD8FB-A2CD-405E-935B-AEB35F09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부일중 중2학년 1학기중간은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152ABA-209A-4BD0-8025-A5274A60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25문항 · 균형 혼합형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4d5439eb46481e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E24AC5-40F8-41C7-8A01-9D4D35C60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ECB928-061E-457E-B89F-F0073EC47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938C02-D9D9-4858-8C04-1CB719FC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71FE3C-3B90-4F44-819A-D1CA0B67F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3FB1B1-D2A7-49E7-AE49-B145CB16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2E14CB-B47A-425F-9E0E-AD5C49A98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5A3157-C7E6-453F-9AE7-2553AE24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43D611-D699-4F48-83FC-65F5974C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교과서/단원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2C27FC-C254-4C7A-AC58-1800DC67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CC65AA-762C-4493-B5E4-9A7789664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317BCC-993F-4C9E-BB35-C48FC4BD6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23점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890EF0-C721-47B9-82DC-5F77020D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813953-833B-4A01-9BD3-E2F024C0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DEDE4C-AB82-4269-B285-B46985596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C5D782-1D85-49CE-BC3B-0EED5BD78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70EC2C-5DF7-47F6-A117-1BAEFCDBC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AFFAFA-DFF0-4AC5-95D8-A693D3782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DFED1F-2CF3-4472-B7C4-5420DBD7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B7E0B6-8D2B-4971-AA97-EE593B2C9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8%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1DCE17-1550-4836-8485-326470A2D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31A49C-9BD1-4FC0-A790-E60F843F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E32C9B-C00C-4C6A-92FE-B7879DD7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exams/부일중-중2학년-2026-1학기중간.html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0F3D411-E610-4F9D-A016-A86941169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24</a:t>
            </a:r>
          </a:p>
        </p:txBody>
      </p:sp>
    </p:spTree>
    <p:extLst>
      <p:ext uri="{BB962C8B-B14F-4D97-AF65-F5344CB8AC3E}">
        <p14:creationId xmlns:p14="http://schemas.microsoft.com/office/powerpoint/2010/main" val="8563482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054982-2BDA-431C-B39C-B7BF80EB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DE79D3-930A-4244-A8E9-D84DADF83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부천고 고2학년 1학기중간은 대의파악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F1E327-7275-4E05-A897-8FDA4CEDC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21문항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1640204c7b44f2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BE0A7-1C88-4B02-8AE7-6A53B56C0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EBA5D2-3FBF-4341-97C5-425F82B83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954496-1C2C-4374-9F47-914799067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E9A784-3152-4627-8884-153C7C5B8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83B839-D3E8-4B45-A812-40D778633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대의파악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BAFCA6-CBCB-486C-846D-E1B23546C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259793-FC7C-4937-A8BE-5CB1F707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0E59BA-54EC-47FA-9343-096DA770A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F14FDE-CC14-43B0-BD9D-99B017D7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E5653E-7C24-469E-9E7D-FA118AE27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6F58FE-1950-4F08-B1D4-0EC7E96C9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60점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548326-F71D-4218-8C84-F5BAF83B5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D7A666-7A9E-445C-AB12-2F97848F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51D410-BD25-4595-AFAF-7A2C14750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2678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7A0A51-4D52-4E58-AADB-40A525A33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2A4733-3BBA-4DEE-A32E-2C8261FE9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E5D3F4-2445-4F0B-966D-C5D94EBDC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F437CA-C4E4-4B19-A2B9-D959F5227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45357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80A0A5-6B13-4C2D-92D0-A423A5C56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19%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B45E29-56D7-40B7-A54F-0C3B53FE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대의파악 · 2순위 빈칸 · 3순위 순서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AB8E04-7243-4E0A-BEE1-5332FBD77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과학고 전환 맥락을 반영해 지문 논리, 추론 근거, 선지 재진술을 상위권 변별형으로 훈련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56F93AA-68FC-4E43-9C8A-CDC05B34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exams/부천고-고2학년-2025-1학기중간.html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2B1D2F-BD3C-4AA6-8224-4F3A04AA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25</a:t>
            </a:r>
          </a:p>
        </p:txBody>
      </p:sp>
    </p:spTree>
    <p:extLst>
      <p:ext uri="{BB962C8B-B14F-4D97-AF65-F5344CB8AC3E}">
        <p14:creationId xmlns:p14="http://schemas.microsoft.com/office/powerpoint/2010/main" val="189703291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0F66B1-FEA3-43B5-A0F4-354B6C2FA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C87791-C6D7-4465-8791-100122750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소명여고 고1학년 1학기중간은 빈칸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08375F-F87F-47B0-9420-250E57B6B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26문항 · 상위권 변별 독해형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f0095a30954ab1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B01471-0234-4B7D-83BA-02A3F122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75B68C-B177-4253-8503-9A5D348AF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8774D0-3A27-47E9-9A40-06ECD831E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2922BB-16D6-4A9C-8596-97E494BAD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42BE6F-5D4D-42C7-81AD-5914D95EE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빈칸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91FB75-FF3E-4E6B-A0C6-4F573D4E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B115EF-8AE1-4DA3-AA9E-F92615325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77599E-A563-4D95-BF60-9EE49FD5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424054-93C9-4614-AC08-B6F51CA2F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AA6942-40A8-40F3-B009-BB0F899F2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BC6587-2ECB-4FE5-B157-CCDCED26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47점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F9E8CF-8280-4EB0-BE7B-F368882E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C93246-089B-41EA-A71D-ED70099C8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45E9ED-3C2E-4378-AD80-FC8DACAE9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7476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9A33BB-40A6-412D-A401-2BA5A1436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12%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15708A-C067-4610-9107-A010B3955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4CCDCE-1D5A-4B56-BD58-24326DA9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5E62FC-ABF9-4318-95CC-E12BE0E53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366346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C5066B-3188-48BE-988E-D51E6D47A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AB9162-D70D-4D13-888D-5C643A5E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빈칸 · 2순위 어법 · 3순위 서술형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89A8D4-6590-4B55-B590-2801989B6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앞뒤 논리 방향, 연결어, 대명사 지시어를 표시하고 정답 근거를 한 줄로 설명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DD4F43-5C47-46BA-AFD7-5E3A98AE7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exams/소명여고-고1학년-2026-1학기중간.html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D0AFC3-95B4-49CD-8EB0-E1B9A9302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26</a:t>
            </a:r>
          </a:p>
        </p:txBody>
      </p:sp>
    </p:spTree>
    <p:extLst>
      <p:ext uri="{BB962C8B-B14F-4D97-AF65-F5344CB8AC3E}">
        <p14:creationId xmlns:p14="http://schemas.microsoft.com/office/powerpoint/2010/main" val="55878237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494119A-70C0-4D61-9814-7743B990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5C8004-E70E-4314-8CC2-821120A69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소사고 고1학년 2학기기말은 서술형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6DAD42-C37E-4190-A4F5-5BA33226D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14문항 · 모의고사 변형 압박형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9d0ba6a064b73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E36CAA-A944-433D-B3E9-2D744152D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D73B1A-D39E-446B-BDEE-8D914123E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799DEF-993A-4870-870B-C164BD15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5F7685-D6D1-4C50-8AF4-C4ED012A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C38959-67AD-4E1E-A660-CD510942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서술형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00F50F-F94A-43AC-8699-0F82FE10D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5CB065-70F9-4B73-A587-30F8EDD0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F70D26-D952-4044-82F0-822EB7B3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모의고사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A7D845-D4A0-4F0D-AA28-2600EC4A7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6A02BE-DC36-4556-B4B8-8B57372E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7D5535-7655-4802-8A16-22EC7D68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57점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784E37-98FF-466D-8422-FA3875DB6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CDDD02-DE69-4758-BD13-8DD4AEAB4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540BB8-DB2F-44E7-A1D8-EC6ECFFA9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170089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6AEC39-E7C9-4C64-AE64-5997211D5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7%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6A84B4-7E3B-4A6F-B678-E81D1F33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8C1855-22B1-46CA-BDA9-0A81286F1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3D7E8A-66BA-41F0-A1C1-0E734486F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51026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EC971C-E814-4949-A206-F96FB51A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21%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0DC343-AA5B-4B23-8F0F-C752279E1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서술형 · 2순위 내용일치 · 3순위 대의파악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D79DD2-F904-4BCE-B28E-71437D50F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CB82B1-D57A-4E2B-B6D6-F58426521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exams/소사고-고1학년-2025-2학기기말.html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BC3C17E-CEF3-42D1-BB98-EDA7AE4C2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27</a:t>
            </a:r>
          </a:p>
        </p:txBody>
      </p:sp>
    </p:spTree>
    <p:extLst>
      <p:ext uri="{BB962C8B-B14F-4D97-AF65-F5344CB8AC3E}">
        <p14:creationId xmlns:p14="http://schemas.microsoft.com/office/powerpoint/2010/main" val="65453566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8D22655-8564-49EB-B154-F533F5C59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48E2B5-AC48-4FB9-BBEB-AA5F41B5F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시온고 고2학년 1학기기말은 서술형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D6374F-8E91-4251-A4EB-8EEFAFB61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29문항 · 서술형·구문 검증형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fb323f58734fce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069FE6-9442-435C-BCB4-5D2F30064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C7A87D-7487-46E0-A1F0-A622277FC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A3D810-A60A-4865-862B-9503AE329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DF4DC6-E3C1-4B51-B00E-6124AA7B6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CA80BF-391C-479A-923C-331DBF7A4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서술형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243867-5985-42FD-807C-7771F002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A90811-A27D-4A96-B32D-85BF6140E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74114F-E0A8-455B-BC26-5611F5467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77E8F8-991B-4D45-B897-5FA2C916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1137F1-213B-473C-B220-8DFAAC248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4A9213-CEA2-4FA2-A1FC-07445EB3E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62점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594666-80CB-4EBD-B51A-E25791675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54D7D-E17A-481E-AAA2-4ECE0BC9F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3F03D00-A67A-4F80-81D0-B8BC044E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41056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00B9CF-7D3D-43A4-B30C-0146278D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17%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CDF930-ABCF-432A-865E-BAF1F4DD8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DF01A6-8692-4029-ACD3-A2E742113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B7D73C-CDF5-4323-B7F4-5D2E3CBA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574784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8EE72F-492E-40AB-8F1D-08496BA7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24%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FF9FF5-A51F-4E82-88F1-4ED74FC4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서술형 · 2순위 빈칸 · 3순위 삽입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A2ABAD-C775-4C7D-9153-29A517182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DA0FCC-951D-4DE3-A58A-E1A135A2A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exams/시온고-고2학년-2025-1학기기말.html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04316C2-E58A-4D3C-B7D7-DDB2D8B0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28</a:t>
            </a:r>
          </a:p>
        </p:txBody>
      </p:sp>
    </p:spTree>
    <p:extLst>
      <p:ext uri="{BB962C8B-B14F-4D97-AF65-F5344CB8AC3E}">
        <p14:creationId xmlns:p14="http://schemas.microsoft.com/office/powerpoint/2010/main" val="20529922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177B7C-932E-4F54-A91A-FA2B5E6B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A4D5D8-7DAA-4196-B405-0552245F5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시온고 고2학년 1학기중간은 서술형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631330-41D6-442E-9DAD-D7DE6DFE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22문항 · 서술형·구문 검증형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af4003659d426e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B7DD92-78D3-46D3-B2A3-7398C8F4D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D12290-1D70-48A9-AC6B-0C13A7F6D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68E360-DC50-4244-9825-BADD56BF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82C3AC-DEDB-47EE-9C92-5DE4EC5DA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AC5104-F418-4DCA-B75C-1F5524698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서술형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C4F3E3-F60B-425B-82D0-8F2EA0948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19F3F0-0146-4016-AB4E-A4E0FBFF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2C6E50-A51E-4265-98AD-3DCBFC4E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90AB53-6EC5-4E87-8FDD-30790DEB2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DE8CD9-BEC4-4382-BA39-C11DDF943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D35727-961E-4F14-BA78-3C636B9F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62점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6415A6-6566-4778-BE57-B22C16F9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A654B3-8B27-47E6-94C9-5B826039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151129-E434-44B3-900A-2F3962C1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432955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BFE513-3325-42CD-9376-96B056DEE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31FF37-99EF-4FA1-8D0D-1E0049A1E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540CFE-AB3E-481D-91AA-45C2C5A0E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2E8844-EE24-45DA-835A-D748A7E3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54119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72C4C8-1745-4E67-BB64-DD1585B11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23%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006D7E-0BB2-43F3-833F-E08D2D92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서술형 · 2순위 어휘 · 3순위 무관한 문장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F637CC1-C973-4C2C-96BF-127E1CA6C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094B14-7685-4E4F-84D6-DE42F1ED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exams/시온고-고2학년-2025-1학기중간.html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8D4940-DE5B-4707-8FF6-5A47BCC96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29</a:t>
            </a:r>
          </a:p>
        </p:txBody>
      </p:sp>
    </p:spTree>
    <p:extLst>
      <p:ext uri="{BB962C8B-B14F-4D97-AF65-F5344CB8AC3E}">
        <p14:creationId xmlns:p14="http://schemas.microsoft.com/office/powerpoint/2010/main" val="13403145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A0233F8-B10C-4479-9194-D48CD286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SEGMENTATION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598783-8481-4B3E-8532-1B8208A5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학교별 출제 성향 사분면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3F7A66-7A82-48C0-B7C8-79B7B7739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가로축은 출처 변형 압력, 세로축은 서술형·상난도·고차 독해형 응답 부담입니다.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11236-D251-49EF-BCB1-6C90E9D5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76450"/>
            <a:ext cx="7239000" cy="3676650"/>
          </a:xfrm>
          <a:prstGeom xmlns:a="http://schemas.openxmlformats.org/drawingml/2006/main" prst="roundRect">
            <a:avLst>
              <a:gd name="adj" fmla="val 15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EF084-C9FA-4649-9BA9-E5338100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266950"/>
            <a:ext cx="9525" cy="3295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BE4EF"/>
          </a:solidFill>
          <a:ln xmlns:a="http://schemas.openxmlformats.org/drawingml/2006/main" w="0">
            <a:solidFill>
              <a:srgbClr val="DBE4E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633896-E488-4626-A00D-6E118F745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14775"/>
            <a:ext cx="68580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BE4EF"/>
          </a:solidFill>
          <a:ln xmlns:a="http://schemas.openxmlformats.org/drawingml/2006/main" w="0">
            <a:solidFill>
              <a:srgbClr val="DBE4E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58AC3A-1CFE-4983-B9B8-89B0583F2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479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75569"/>
                </a:solidFill>
              </a:defRPr>
            </a:pPr>
            <a:r>
              <a:rPr sz="975" b="1">
                <a:solidFill>
                  <a:srgbClr val="475569"/>
                </a:solidFill>
              </a:rPr>
              <a:t>구문·서술 부담형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E60EE5-84A8-4D13-AAD3-2FBC7621C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2479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고위험 변형형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74C473-904E-4FDD-910C-47524CB6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3530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75569"/>
                </a:solidFill>
              </a:defRPr>
            </a:pPr>
            <a:r>
              <a:rPr sz="975" b="1">
                <a:solidFill>
                  <a:srgbClr val="475569"/>
                </a:solidFill>
              </a:rPr>
              <a:t>기초 균형형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4F6C85-ED71-4749-86B1-2BD199600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353050"/>
            <a:ext cx="156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0D9488"/>
                </a:solidFill>
              </a:defRPr>
            </a:pPr>
            <a:r>
              <a:rPr sz="975" b="1">
                <a:solidFill>
                  <a:srgbClr val="0D9488"/>
                </a:solidFill>
              </a:rPr>
              <a:t>원문 변형 추적형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9A6D83-48AE-481B-8CD4-F3BCD90A2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0588" y="3426869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93B6A8-2340-4945-A53E-6E94A8C2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768" y="3654982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2166C8-74C8-431B-83F1-A8C543805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434" y="4015898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1A0F5F-9DC2-45C6-B83D-94A0755F4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0157" y="4121252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926268-49DB-49DC-A04B-1345FE44A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0824" y="3783044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77B446-512F-49B7-90FC-069CF503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3315" y="4178044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3B3BDF-4BD7-46A0-8ED1-7719284F4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1446" y="4377751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282336-8833-41BB-8E73-2E49BD83D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0579" y="4499479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F46E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3F966E-F082-428E-BB42-C6C6F6F93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1129" y="470279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F46E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7EC8A9-5680-45CC-A88E-51997133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0138" y="3388769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시온고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3D45BF-523D-415B-AA4E-85DC51BE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1768" y="3616882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부천고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62AB23-9F9D-4EE3-9B32-6DE49584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434" y="3977798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소사고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731A70-4240-402F-A413-F5C6A5E0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8157" y="4168298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범박고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ADD9E1-42E1-4482-A7E1-9691FA08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0374" y="3744944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소명여고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AE719A-36C7-4B6F-878B-FACF254F7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2865" y="4139944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옥길새길중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52EA0D-2D62-4987-B9EE-AA93CD83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0996" y="4339651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옥길중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C73B83-D8D7-4EB1-8415-2028B4C3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129" y="4530151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범박중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82D9447-7717-461A-BEA8-10F11ED0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0679" y="4720651"/>
            <a:ext cx="70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88" b="1">
                <a:solidFill>
                  <a:srgbClr val="0F172A"/>
                </a:solidFill>
              </a:defRPr>
            </a:pPr>
            <a:r>
              <a:rPr sz="788" b="1">
                <a:solidFill>
                  <a:srgbClr val="0F172A"/>
                </a:solidFill>
              </a:rPr>
              <a:t>부일중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F52705-5E98-4377-9185-1ECD09951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8864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출처 변형 압력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8AC9D7-E0CD-451C-8EA7-9055E55E5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C5B0771-9A92-4E69-8D3B-C390F5A9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095500"/>
            <a:ext cx="2914650" cy="3657600"/>
          </a:xfrm>
          <a:prstGeom xmlns:a="http://schemas.openxmlformats.org/drawingml/2006/main" prst="roundRect">
            <a:avLst>
              <a:gd name="adj" fmla="val 19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E48E3C5-E578-4655-9D3E-A931A3EB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3431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172A"/>
                </a:solidFill>
              </a:defRPr>
            </a:pPr>
            <a:r>
              <a:rPr sz="1350" b="1">
                <a:solidFill>
                  <a:srgbClr val="0F172A"/>
                </a:solidFill>
              </a:rPr>
              <a:t>위험도 상위 학교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C5D1440-CB40-4E34-8969-CA8F9A65D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800350"/>
            <a:ext cx="2381250" cy="4000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812CCFD-558C-41BE-99AD-DB26C9CB7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765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F172A"/>
                </a:solidFill>
              </a:defRPr>
            </a:pPr>
            <a:r>
              <a:rPr sz="975" b="1">
                <a:solidFill>
                  <a:srgbClr val="0F172A"/>
                </a:solidFill>
              </a:rPr>
              <a:t>1. 시온고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CCF2347-DEB8-4AB9-AD60-8040A6AAB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765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60점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919DE6-8FC0-437E-B476-F7D574362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33750"/>
            <a:ext cx="2381250" cy="4000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CE56622-B3CA-4AF8-B836-BD27E48E5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099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F172A"/>
                </a:solidFill>
              </a:defRPr>
            </a:pPr>
            <a:r>
              <a:rPr sz="975" b="1">
                <a:solidFill>
                  <a:srgbClr val="0F172A"/>
                </a:solidFill>
              </a:rPr>
              <a:t>2. 부천고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D022744-6A6C-473E-B7A5-ACDEBCEB5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4099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60점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F50FBE4-C5A8-41D7-B1DA-E7E2DED99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867150"/>
            <a:ext cx="2381250" cy="4000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7B534C5-16BC-4ECB-97F6-C53B7F07B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433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F172A"/>
                </a:solidFill>
              </a:defRPr>
            </a:pPr>
            <a:r>
              <a:rPr sz="975" b="1">
                <a:solidFill>
                  <a:srgbClr val="0F172A"/>
                </a:solidFill>
              </a:rPr>
              <a:t>3. 소사고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C3C6A43-1891-41F8-B4D4-5C4418CE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9433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57점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3319EBD-1A71-4E9A-A3EC-72F1F85D8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400550"/>
            <a:ext cx="2381250" cy="4000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8B9C7D0-77D4-4642-B8E2-835A5FC38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F172A"/>
                </a:solidFill>
              </a:defRPr>
            </a:pPr>
            <a:r>
              <a:rPr sz="975" b="1">
                <a:solidFill>
                  <a:srgbClr val="0F172A"/>
                </a:solidFill>
              </a:rPr>
              <a:t>4. 범박고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6C85FC9-B030-45E3-BCA0-1ECC09B9B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4767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51점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8AB8205-4B60-4FE0-B0B6-BC564DDBA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33950"/>
            <a:ext cx="2381250" cy="40005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0C7830E-3C12-4F08-BF78-6E5183B5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0101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F172A"/>
                </a:solidFill>
              </a:defRPr>
            </a:pPr>
            <a:r>
              <a:rPr sz="975" b="1">
                <a:solidFill>
                  <a:srgbClr val="0F172A"/>
                </a:solidFill>
              </a:rPr>
              <a:t>5. 소명여고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29E5BB8-B45A-41B3-AC6C-CE34A529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0101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C2626"/>
                </a:solidFill>
              </a:defRPr>
            </a:pPr>
            <a:r>
              <a:rPr sz="975" b="1">
                <a:solidFill>
                  <a:srgbClr val="DC2626"/>
                </a:solidFill>
              </a:rPr>
              <a:t>47점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330FA74-B984-4514-99AA-731F496F3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03</a:t>
            </a:r>
          </a:p>
        </p:txBody>
      </p:sp>
    </p:spTree>
    <p:extLst>
      <p:ext uri="{BB962C8B-B14F-4D97-AF65-F5344CB8AC3E}">
        <p14:creationId xmlns:p14="http://schemas.microsoft.com/office/powerpoint/2010/main" val="20624731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E3002A9-EEFE-468F-A16B-B0F45DC0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543575-1507-447A-ACF1-952F9942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시온고 고2학년 2학기기말은 서술형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22819F-87BF-4B17-967A-66FC41CCA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27문항 · 서술형·구문 검증형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4c864e104f4232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1B1F07-BB72-476B-AB5F-A2F5FF54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4A7418-31F2-4BAC-B50C-62099290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FD1A3F-D5CF-4D28-BD3B-EDA2A7F6F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DBC489-74CD-44C1-B56A-1E15E222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4CCF1D-0368-4A5E-B8BD-E4A7BF4B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서술형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0E689E-CF59-4082-AC6D-78193CA2C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91A164-4D27-495F-A68E-EB6DC7CE3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FF774F-67D1-4DA5-A13A-FD408802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교과서/단원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1C43D2-C70F-4EEA-8BFA-335DC090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3EC1E7-9453-4CF3-930B-5D3092CFE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BB31CC-7ACA-47F9-9FDA-6C9707C4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59점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6DB622-7AC2-40CA-8B9C-08389C3D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4B2713-A303-4435-BA5C-C8377F65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332C5A-4731-42C2-A791-A9D78D328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440972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0455D7-EACD-4058-AD02-1C988D934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19%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67F799-C8FF-4029-B979-E0484D8A6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E9023A-3211-47C6-9F27-1D4EF7F6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7B657A-97C9-49C2-B326-0880EA64F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61736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E3F411-7874-4FD7-AD8B-85AF873B0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26%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ED6F79A-03F8-4244-BF50-571C332EE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서술형 · 2순위 어법 · 3순위 내용일치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E8E2BB-FD9C-4FDD-ABC2-BEF71B5EF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669BAA-B5E7-4F24-84EE-94E6DDA6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exams/시온고-고2학년-2025-2학기기말.html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F08DE2-179D-4CED-AA5A-FA017B17F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30</a:t>
            </a:r>
          </a:p>
        </p:txBody>
      </p:sp>
    </p:spTree>
    <p:extLst>
      <p:ext uri="{BB962C8B-B14F-4D97-AF65-F5344CB8AC3E}">
        <p14:creationId xmlns:p14="http://schemas.microsoft.com/office/powerpoint/2010/main" val="557761733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E5970F-9F21-462F-B68F-04967DEED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BDB176-EB3D-465F-A303-462C397A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시온고 고2학년 2학기중간은 서술형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12B93F-CD24-4F8F-AC0F-30B5B25E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2025년 · 28문항 · 서술형·구문 검증형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ff11864baf4ce2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4C120B-5E60-4097-B534-5458F7FB0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98850A-DB9D-4643-959D-5395CE636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CB41E3-D119-4AA1-92CE-825F2F9FB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86EB83-D49D-4A67-BA6B-64796B391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222A79-67B8-4911-B9BA-C3BF2DED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서술형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ED0CE6-DFC4-49BB-ADE4-841C8E34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390E39-CDB6-48E4-B913-C842C1ECE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2984B4-8259-4195-8FC4-9ECBE7F0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8ABFE7-EDDB-4F87-9CA0-82E30EAA5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5B05FA-D6C9-4B7F-AD60-61F7AEF1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77DA37-2F3D-42FB-AB07-EDA7F289B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C2626"/>
                </a:solidFill>
              </a:defRPr>
            </a:pPr>
            <a:r>
              <a:rPr sz="2100" b="1">
                <a:solidFill>
                  <a:srgbClr val="DC2626"/>
                </a:solidFill>
              </a:rPr>
              <a:t>58점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779E28-8188-4FC0-8438-27951DCA4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CB9E48-D2E9-4CC7-A311-6AF599CD9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7CC18B-E9ED-4658-944C-15F5462A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42522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2B7057-D505-49B0-9BB3-78CAAB4A7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3B873A-F60D-445A-A848-F862BA98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B4994F-F554-4637-B474-08B72FAB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F19901-8D69-48AF-9692-A588E48C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51026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28AE1F-744E-49FC-9518-84BDC5D26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21%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3C8DF0-1725-4F6D-8A8C-B3AA0FAAD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서술형 · 2순위 어법 · 3순위 무관한 문장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349EF2-6610-4E3F-AFD3-BF462414D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조건 충족, 어순, 시제, 수일치, 관사 오류를 루브릭으로 매일 재작성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190F76-9513-48AC-B1BE-93EB07D84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exams/시온고-고2학년-2025-2학기중간.html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4F0B25-94D0-4171-BF47-B2D89EF0D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31</a:t>
            </a:r>
          </a:p>
        </p:txBody>
      </p:sp>
    </p:spTree>
    <p:extLst>
      <p:ext uri="{BB962C8B-B14F-4D97-AF65-F5344CB8AC3E}">
        <p14:creationId xmlns:p14="http://schemas.microsoft.com/office/powerpoint/2010/main" val="165486415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C1D134-660B-4CE6-B376-8599C700A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4A4996-BAC0-45FE-BB20-7C6E1D0BA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옥길새길중 중3학년 1학기중간은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E76D28-E5CF-4A9D-BF11-5F5B1174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25문항 · 외부지문 독해 누적형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122da6d1634f04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FC1267-9FA4-45F9-BCC6-2A7338A77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58ACD3-0F4B-498D-B289-668A5CA21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995035-AC13-4337-949C-FE1341ED9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F939DC-3BE5-4283-A987-1D449363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142B0C-2AEB-461D-9D82-59FA7ED2D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16137C-5E96-4375-B806-5A9729EF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F7AEED-862C-4967-BCF5-A750E2713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D38E80-BBA2-4EFB-9FC8-A06ADAA3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62E04C-ADB1-470E-8C81-A1D1E436C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79F2DB-C3E8-4271-9563-33FD5A7A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15FEF9-4259-4CA9-A010-0DC8402A0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97706"/>
                </a:solidFill>
              </a:defRPr>
            </a:pPr>
            <a:r>
              <a:rPr sz="2100" b="1">
                <a:solidFill>
                  <a:srgbClr val="D97706"/>
                </a:solidFill>
              </a:rPr>
              <a:t>41점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8D6E31-01A3-4722-A61B-28D4925FE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DC2650-4ABA-40BD-91C7-3511D88B2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4683AE-3651-428C-ABFF-DC687791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9750C9-2A6C-4619-8E49-891327C8F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EAC80C-370C-45F0-9328-160B2790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D4523C-A9EF-44FD-908F-A55D2A4C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98B49F-42D3-4D93-8A26-2287AD9A9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3810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987D81-9DA5-4791-B0BC-2E1A1443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16%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D6A9AB-E4C2-4703-9480-246C1D4A9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8E54AB-DB2A-4240-8C69-F24E9593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D22ECC-E5B5-41DE-8206-3E4FA71C3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exams/옥길새길중-중3학년-2026-1학기중간.html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782CB6-92E0-4C69-BEED-90FD55737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32</a:t>
            </a:r>
          </a:p>
        </p:txBody>
      </p:sp>
    </p:spTree>
    <p:extLst>
      <p:ext uri="{BB962C8B-B14F-4D97-AF65-F5344CB8AC3E}">
        <p14:creationId xmlns:p14="http://schemas.microsoft.com/office/powerpoint/2010/main" val="194383267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910421C-5696-4364-85CC-9ACA12C5D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FB72C0-241F-493D-8326-F332D051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옥길중 중1학년 2학기중간은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EDECAB-B3DF-4F0F-86D6-EEB9AF6A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25문항 · 균형 혼합형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71046a662c4ea6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D21DF7-907E-447D-893A-03940D956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0857A5-4433-490B-8873-083CBE8F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A318E6-5FA8-44D1-9E34-2942DE270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308E72-11E9-4B42-8E2B-6F3CB264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596836-1A4B-4D71-8584-C8CDF6BFB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E97619-CD15-4B4C-92BD-DD22BCC1A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EB5DE6-7E93-43DF-B55A-76BBD8132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875245-E0C4-49A5-8721-2A801927E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E3A210-BCE5-47CC-ABEA-B68256718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59496B-271D-497C-B85F-4F180A2D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706B5E-2994-46F7-8D62-C38B5749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97706"/>
                </a:solidFill>
              </a:defRPr>
            </a:pPr>
            <a:r>
              <a:rPr sz="2100" b="1">
                <a:solidFill>
                  <a:srgbClr val="D97706"/>
                </a:solidFill>
              </a:rPr>
              <a:t>35점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78FB51-D834-4D98-B260-AD9547739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564DC1-6F2F-44C0-8C6D-B5A452B7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D0D13C-0E6C-4749-8272-ED0746882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857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22DD38-6E1C-4C4C-8ADC-8A52C5999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12%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47CC57-2791-407F-ADE0-430D87F8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911663-3CD9-4106-AE24-8CCAB2682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663F59-BEA9-4D0E-B859-61EBF5789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3810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9B3DC9E-9992-4BB6-AAC5-AAF60F77F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16%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F79BBC-FD91-4D26-9D08-4447E85FC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서술형 · 3순위 일반형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6F3C4C-92FF-4828-9A3E-CB2E82410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C5BAE4-7D56-4E91-9947-FA7E9D200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exams/옥길중-중1학년-2026-2학기중간.html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BEF28D-6929-4714-BE14-A1BDE63A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33</a:t>
            </a:r>
          </a:p>
        </p:txBody>
      </p:sp>
    </p:spTree>
    <p:extLst>
      <p:ext uri="{BB962C8B-B14F-4D97-AF65-F5344CB8AC3E}">
        <p14:creationId xmlns:p14="http://schemas.microsoft.com/office/powerpoint/2010/main" val="480662299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201D26-AE8C-476F-A815-D9D0A2933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EXAM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B5758F-E935-453B-BF70-484CA172A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옥길중 중3학년 1학기중간은 지문형 공략이 우선입니다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E74519-AA7F-4196-AFA1-A343B2518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2026년 · 25문항 · 외부지문 독해 누적형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d9d674eb374bef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AE3AEA-25A3-4062-9BE3-A07F5DAE3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030F41-3DB1-4ED3-839E-CABCC5312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시험 대비 포인트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9BD672-7ED8-4963-B856-F28416A67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4A9AFC-6CBF-4027-8C13-AA6638FC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유형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7EBCC3-BFE0-4A7E-AE41-41EEB15A0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F46E5"/>
                </a:solidFill>
              </a:defRPr>
            </a:pPr>
            <a:r>
              <a:rPr sz="2100" b="1">
                <a:solidFill>
                  <a:srgbClr val="4F46E5"/>
                </a:solidFill>
              </a:rPr>
              <a:t>지문형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CF3AC0-EDEA-4183-A819-BD1E61917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AFE40D-5953-436A-890D-55B0AB1E3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핵심 출처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D9FF0F-6314-434F-B5AD-008AE42E1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D9488"/>
                </a:solidFill>
              </a:defRPr>
            </a:pPr>
            <a:r>
              <a:rPr sz="2100" b="1">
                <a:solidFill>
                  <a:srgbClr val="0D9488"/>
                </a:solidFill>
              </a:rPr>
              <a:t>외부지문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B40B0C-0327-4655-B984-DCF8F5EB2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619250" cy="8763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D2551D-94FA-4C08-A5CC-8F09EA5D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133725"/>
            <a:ext cx="1276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위험도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69CD3E-9151-4BDA-ADA0-F21F3528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343275"/>
            <a:ext cx="1276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97706"/>
                </a:solidFill>
              </a:defRPr>
            </a:pPr>
            <a:r>
              <a:rPr sz="2100" b="1">
                <a:solidFill>
                  <a:srgbClr val="D97706"/>
                </a:solidFill>
              </a:rPr>
              <a:t>33점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DFB29A-223D-4234-90AB-E29812A2B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상 난도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1343F1-180E-4163-A1BA-CE603AD73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C75234-F371-4AAA-BF7C-1228D17E3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229100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CB71B3-4A24-4FF3-8544-F1C8CE9F4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171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746E57-82AA-4B4D-8FE8-D3DEA098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672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9C7AF2-834A-43BA-AE64-F342B436D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E40013-3585-49F8-9E0D-4C79CBB4B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705350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C04DA3-6A3C-4C14-9F7A-DA836765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482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8%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4FF3A9-F452-4CB8-8A33-1953156B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1970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F172A"/>
                </a:solidFill>
              </a:defRPr>
            </a:pPr>
            <a:r>
              <a:rPr sz="1200" b="1">
                <a:solidFill>
                  <a:srgbClr val="0F172A"/>
                </a:solidFill>
              </a:rPr>
              <a:t>집중 공략: 1순위 지문형 · 2순위 문장형 · 3순위 서술형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2BE40C-CB09-481E-9650-C93A1402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4673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13" b="0">
                <a:solidFill>
                  <a:srgbClr val="475569"/>
                </a:solidFill>
              </a:defRPr>
            </a:pPr>
            <a:r>
              <a:rPr sz="1013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AE1B986-F93D-45CD-A451-A3096C3D3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791200"/>
            <a:ext cx="462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4A3B8"/>
                </a:solidFill>
              </a:defRPr>
            </a:pPr>
            <a:r>
              <a:rPr sz="750" b="0">
                <a:solidFill>
                  <a:srgbClr val="94A3B8"/>
                </a:solidFill>
              </a:rPr>
              <a:t>exams/옥길중-중3학년-2026-1학기중간.html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11BD5D9-8BD6-4FC5-9AC7-FCF1BEC3D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34</a:t>
            </a:r>
          </a:p>
        </p:txBody>
      </p:sp>
    </p:spTree>
    <p:extLst>
      <p:ext uri="{BB962C8B-B14F-4D97-AF65-F5344CB8AC3E}">
        <p14:creationId xmlns:p14="http://schemas.microsoft.com/office/powerpoint/2010/main" val="1177102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08A7117-1E30-4815-8DD2-F941D4F7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PRIORITY 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AE6E5F-96D1-4F9D-90AE-8BCCF2C37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종합 위험도는 시온고·부천고·범박고를 먼저 보라고 말합니다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25B904-971F-4868-9DBB-B488A3D60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학교별 학습 자원을 배분할 때는 문항 수보다 변형 압력과 응답 부담의 조합을 우선합니다.</a:t>
            </a:r>
          </a:p>
        </p:txBody>
      </p:sp>
      <p:graphicFrame>
        <p:nvGraphicFramePr>
          <p:cNvPr id="18" name=""/>
          <p:cNvGraphicFramePr/>
          <p:nvPr/>
        </p:nvGraphicFramePr>
        <p:xfrm>
          <a:off xmlns:a="http://schemas.openxmlformats.org/drawingml/2006/main" x="723900" y="2095500"/>
          <a:ext xmlns:a="http://schemas.openxmlformats.org/drawingml/2006/main" cx="7677150" cy="36766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1047750"/>
                <a:gridCol w="742950"/>
                <a:gridCol w="1714500"/>
                <a:gridCol w="4171950"/>
              </a:tblGrid>
              <a:tr h="408517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학교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위험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출제 성향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즉시 대비 포인트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시온고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60점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서술형·구문 검증형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조건·어순·수일치·시제 오류를 루브릭으로 매일 교정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부천고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60점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변형 압박형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대의파악 중심으로 2025년 과학고 지정 고시와 2027년 전환 개교 맥락을 반영해 상위권 변별형 독해와 논리 추론형 문항을 더 강하게 관리합니다.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소사고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57점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변형 압박형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최근 학평·모의고사 원문을 서술형/내용일치 변형 선지까지 추적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범박고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51점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변형 압박형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최근 학평·모의고사 원문을 대의파악/빈칸 변형 선지까지 추적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소명여고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47점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상위권 변별 독해형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빈칸·순서·삽입 근거문장 표시 훈련을 우선 배치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옥길새길중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41점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독해 누적형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옥길중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34점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독해 누적형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  <a:tr h="408517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범박중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25점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균형 혼합형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D92623-807B-4F6B-AFF8-E22250F4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133600"/>
            <a:ext cx="27241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C48E50-E5F7-409D-9465-B033E61F0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764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읽는 법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49FF03-DD18-4B23-A559-4F9DB97F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5336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위험도는 난도만의 지표가 아닙니다. 출처 변형 압력, 서술형 부담, 원문 확인 가능성을 합친 실행 우선순위입니다.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CD2275-75F3-475F-9038-B943FDA3C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333750"/>
            <a:ext cx="27241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EF2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B5F727-2958-4EC4-93E2-44E1B2682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476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관리 포인트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656F98-69B4-491C-A0C1-9B30A121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3380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위험도가 높은 학교는 원문 추적표와 서술형 감점표를 별도로 만들어야 재시험 대비까지 이어집니다.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216C38-35FB-4D5C-AA79-D7876A48A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533900"/>
            <a:ext cx="272415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57AD6E-AA68-4D59-A749-9D417AE6E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6767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낮은 위험도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2D3665-0552-4CF3-AF08-B1AAEAA0B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9339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관리 등급 학교도 기본 유형 반복은 필요합니다. 다만 고난도 독해보다 학교별 핵심 출처 정리에 시간을 둡니다.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26D2A9-D4EB-400F-A4BF-D2DB34C2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04</a:t>
            </a:r>
          </a:p>
        </p:txBody>
      </p:sp>
    </p:spTree>
    <p:extLst>
      <p:ext uri="{BB962C8B-B14F-4D97-AF65-F5344CB8AC3E}">
        <p14:creationId xmlns:p14="http://schemas.microsoft.com/office/powerpoint/2010/main" val="4022174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A0FA05-1835-406D-B303-89B58ED92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HIGH SCHOOL 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66F193-3AA1-421F-A144-3D62A085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고등학교는 모의고사 변형과 서술형 채점 기준의 차이가 큽니다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7F9BD7-28BB-4838-BF56-3353097FC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같은 고등학교권 안에서도 범박고는 모의고사 변형, 시온고는 서술형·구문 검증 부담이 강합니다.</a:t>
            </a:r>
          </a:p>
        </p:txBody>
      </p:sp>
      <p:graphicFrame>
        <p:nvGraphicFramePr>
          <p:cNvPr id="13" name="Chart"/>
          <p:cNvGraphicFramePr/>
          <p:nvPr/>
        </p:nvGraphicFramePr>
        <p:xfrm>
          <a:off xmlns:a="http://schemas.openxmlformats.org/drawingml/2006/main" x="723900" y="2152650"/>
          <a:ext xmlns:a="http://schemas.openxmlformats.org/drawingml/2006/main" cx="5810250" cy="3162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824de1a6ad54798"/>
          </a:graphicData>
        </a:graphic>
      </p:graphicFrame>
      <p:graphicFrame>
        <p:nvGraphicFramePr>
          <p:cNvPr id="14" name=""/>
          <p:cNvGraphicFramePr/>
          <p:nvPr/>
        </p:nvGraphicFramePr>
        <p:xfrm>
          <a:off xmlns:a="http://schemas.openxmlformats.org/drawingml/2006/main" x="6915150" y="2171700"/>
          <a:ext xmlns:a="http://schemas.openxmlformats.org/drawingml/2006/main" cx="4552950" cy="3143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723900"/>
                <a:gridCol w="1447800"/>
                <a:gridCol w="2381250"/>
              </a:tblGrid>
              <a:tr h="523875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학교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핵심 신호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전략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범박고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87.6% · 대의파악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최근 학평·모의고사 원문을 대의파악/빈칸 변형 선지까지 추적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부천고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85.7% · 대의파악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대의파악 중심으로 2025년 과학고 지정 고시와 2027년 전환 개교 맥락을 반영해 상위권 변별형 독해와 논리 추론형 문항을 더 강하게 관리합니다.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소명여고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80.8% · 빈칸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빈칸·순서·삽입 근거문장 표시 훈련을 우선 배치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소사고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모의고사 92.9% · 서술형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최근 학평·모의고사 원문을 서술형/내용일치 변형 선지까지 추적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시온고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58.5% · 서술형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조건·어순·수일치·시제 오류를 루브릭으로 매일 교정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36D404-72F7-402B-A645-84F77B2E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43550"/>
            <a:ext cx="1074420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EF3C7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6897CF-8C75-48D4-B983-F31D83D1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86425"/>
            <a:ext cx="1040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고등부 운영 결론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FF5CFE-15B2-4736-B154-39402AA0E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943600"/>
            <a:ext cx="1040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원문 DB는 모의고사/외부지문을 먼저 정렬하고, 시온고권은 서술형 조건표를 별도 과제로 운영합니다.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A791F6-414E-4260-9D6C-FBEA1461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05</a:t>
            </a:r>
          </a:p>
        </p:txBody>
      </p:sp>
    </p:spTree>
    <p:extLst>
      <p:ext uri="{BB962C8B-B14F-4D97-AF65-F5344CB8AC3E}">
        <p14:creationId xmlns:p14="http://schemas.microsoft.com/office/powerpoint/2010/main" val="97117984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E83791-D8C0-4753-9E4E-5E979EE6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MIDDLE SCHOOL 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0AA5B4-03EB-412A-85D5-3A508D3A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중학교는 교과 원문 반복과 외부지문 독해 누적이 갈립니다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C0BB8D-BFBD-4CBF-9620-181A4241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옥길중·옥길새길중은 외부지문형, 범박중·부일중은 교과/단원 기반 관리가 상대적으로 중요합니다.</a:t>
            </a:r>
          </a:p>
        </p:txBody>
      </p:sp>
      <p:graphicFrame>
        <p:nvGraphicFramePr>
          <p:cNvPr id="27" name=""/>
          <p:cNvGraphicFramePr/>
          <p:nvPr/>
        </p:nvGraphicFramePr>
        <p:xfrm>
          <a:off xmlns:a="http://schemas.openxmlformats.org/drawingml/2006/main" x="723900" y="2076450"/>
          <a:ext xmlns:a="http://schemas.openxmlformats.org/drawingml/2006/main" cx="6819900" cy="316230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819150"/>
                <a:gridCol w="1162050"/>
                <a:gridCol w="1257300"/>
                <a:gridCol w="3581400"/>
              </a:tblGrid>
              <a:tr h="63246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학교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대표 유형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대표 출처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대비 전략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</a:tr>
              <a:tr h="63246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범박중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지문형 56.8%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교과서/단원 56.8%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  <a:tr h="63246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부일중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지문형 52.9%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교과서/단원 58.8%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  <a:tr h="63246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옥길새길중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지문형 48.0%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100.0%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  <a:tr h="63246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옥길중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지문형 66.0%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외부지문 78.0%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교과 원문을 문단 기능·핵심 구문·표현 단위로 재구성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817AC-5F3B-4B7F-B23B-A7E388A0C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76450"/>
            <a:ext cx="3143250" cy="316230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997CF7-0600-4747-AA96-B697FA9D4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24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중등부 체크리스트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D29B67-222B-4C61-BA22-42CCBFFE0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765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외부지문형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1CEFF3-2225-40E3-A1D7-A009B08B0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914650"/>
            <a:ext cx="1619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7776AA-B565-4726-AB88-A2DE7A1F9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914650"/>
            <a:ext cx="809625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9488"/>
          </a:solidFill>
          <a:ln xmlns:a="http://schemas.openxmlformats.org/drawingml/2006/main" w="0">
            <a:solidFill>
              <a:srgbClr val="0D948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A4D125-0AFF-42F5-9733-8B2FD4BAE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2857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50%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B28102-6508-42C2-99EC-E5E780C2F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528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교과 의존형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FDC5B4-F509-4512-B22C-8AB97203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390900"/>
            <a:ext cx="1619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593511-744A-4910-AB86-FBB1A15FA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390900"/>
            <a:ext cx="809625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17E66D-21A4-4C83-AF04-B27C3480D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33337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50%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3B289C-F282-4B52-B2C3-A727568BF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8290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서술형 관리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108679-79FC-46F7-BD7B-1D1A86BFE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867150"/>
            <a:ext cx="1619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375FBD-203B-4BFE-85CC-5516E97D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867150"/>
            <a:ext cx="40481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74D1A2-713B-4488-B83C-38431182C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38100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25%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19E2BA-F156-4B87-A412-5C54E432E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3865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중등부는 학교별 원문 범위가 작아 보이더라도 지문형 비중이 높으면 요지·내용일치·문장삽입의 근거 표시 훈련이 필요합니다.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15FB87-0C72-4D2A-9BEF-DFEEF6E74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43550"/>
            <a:ext cx="1074420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CCFBF1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486B44-624E-43DD-8D2C-EE235820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86425"/>
            <a:ext cx="1040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중등부 운영 결론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637BB7-B87A-410B-AA2F-A273A826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943600"/>
            <a:ext cx="1040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교과 원문 암기표와 외부지문 독해표를 분리하되, 모든 학교에서 서술형 감점 기준을 주 2회 점검합니다.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6016A2-C27F-4210-AAFD-EACC8CD32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06</a:t>
            </a:r>
          </a:p>
        </p:txBody>
      </p:sp>
    </p:spTree>
    <p:extLst>
      <p:ext uri="{BB962C8B-B14F-4D97-AF65-F5344CB8AC3E}">
        <p14:creationId xmlns:p14="http://schemas.microsoft.com/office/powerpoint/2010/main" val="131255391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070C96-A28F-4673-A98B-6F35372CE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ACTION PLAN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880615-FB8A-4EC9-869A-3AC557B2A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학교별 시험 대비는 4주 루틴으로 운영합니다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8D9D56-9FCB-4B8E-B3A5-1A6CCDAA2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분석 결과를 학습 실행으로 옮기기 위해 출처, 유형, 서술형, 실전 리허설을 분리합니다.</a:t>
            </a:r>
          </a:p>
        </p:txBody>
      </p:sp>
      <p:graphicFrame>
        <p:nvGraphicFramePr>
          <p:cNvPr id="26" name=""/>
          <p:cNvGraphicFramePr/>
          <p:nvPr/>
        </p:nvGraphicFramePr>
        <p:xfrm>
          <a:off xmlns:a="http://schemas.openxmlformats.org/drawingml/2006/main" x="723900" y="2133600"/>
          <a:ext xmlns:a="http://schemas.openxmlformats.org/drawingml/2006/main" cx="7810500" cy="3143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742950"/>
                <a:gridCol w="2343150"/>
                <a:gridCol w="1962150"/>
                <a:gridCol w="2762250"/>
              </a:tblGrid>
              <a:tr h="62865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주차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핵심 작업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산출물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</a:rPr>
                        <a:t>검수 기준</a:t>
                      </a:r>
                    </a:p>
                  </a:txBody>
                  <a:tcPr marL="91440" marR="91440" marT="45720" marB="45720">
                    <a:solidFill>
                      <a:srgbClr val="0F172A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1주차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학교별 원문·출처 인덱스 정리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원문 추적표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누락 출처 0개, 반복 출처 표시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2주차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최다 유형과 고차 독해형 집중 훈련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유형별 오답 로그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근거 문장 1줄 설명 가능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3주차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서술형 조건·문법 감점 루브릭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채점표와 재작성 노트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조건 누락·어순 오류 분리</a:t>
                      </a:r>
                    </a:p>
                  </a:txBody>
                  <a:tcPr marL="91440" marR="91440" marT="45720" marB="45720"/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4주차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학교별 모의 리허설과 약점 재배치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최종 전략표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788">
                          <a:solidFill>
                            <a:srgbClr val="0F172A"/>
                          </a:solidFill>
                        </a:rPr>
                        <a:t>위험도 높은 시험부터 재점검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B3115E-9398-4639-AAF0-9584C21B2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133600"/>
            <a:ext cx="2571750" cy="314325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066CDB-E620-4104-9D4E-9B2887671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4003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우선 실행 순서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F816B1-7B8A-4F9E-8237-F41AC3F61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895600"/>
            <a:ext cx="2038350" cy="36195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17E400-6A12-46DF-B29B-F08B6311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971800"/>
            <a:ext cx="1371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0F172A"/>
                </a:solidFill>
              </a:defRPr>
            </a:pPr>
            <a:r>
              <a:rPr sz="863" b="1">
                <a:solidFill>
                  <a:srgbClr val="0F172A"/>
                </a:solidFill>
              </a:rPr>
              <a:t>1. 시온고 1학기기말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3F6202-8336-4D1B-95AF-B4138054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29718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63" b="1">
                <a:solidFill>
                  <a:srgbClr val="DC2626"/>
                </a:solidFill>
              </a:defRPr>
            </a:pPr>
            <a:r>
              <a:rPr sz="863" b="1">
                <a:solidFill>
                  <a:srgbClr val="DC2626"/>
                </a:solidFill>
              </a:rPr>
              <a:t>62점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A75584-06D8-4418-8521-847DE37FC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409950"/>
            <a:ext cx="2038350" cy="36195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3D0849-558D-4C37-B81C-B96F6F9F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486150"/>
            <a:ext cx="1371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0F172A"/>
                </a:solidFill>
              </a:defRPr>
            </a:pPr>
            <a:r>
              <a:rPr sz="863" b="1">
                <a:solidFill>
                  <a:srgbClr val="0F172A"/>
                </a:solidFill>
              </a:rPr>
              <a:t>2. 시온고 1학기중간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6836AA-D64E-455C-BF1D-A8156A86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34861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63" b="1">
                <a:solidFill>
                  <a:srgbClr val="DC2626"/>
                </a:solidFill>
              </a:defRPr>
            </a:pPr>
            <a:r>
              <a:rPr sz="863" b="1">
                <a:solidFill>
                  <a:srgbClr val="DC2626"/>
                </a:solidFill>
              </a:rPr>
              <a:t>62점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11828C-32E5-4E0A-B2AF-8CD63811B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924300"/>
            <a:ext cx="2038350" cy="36195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D2C450-9A28-41FA-8AED-A90B8835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000500"/>
            <a:ext cx="1371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0F172A"/>
                </a:solidFill>
              </a:defRPr>
            </a:pPr>
            <a:r>
              <a:rPr sz="863" b="1">
                <a:solidFill>
                  <a:srgbClr val="0F172A"/>
                </a:solidFill>
              </a:rPr>
              <a:t>3. 부천고 1학기중간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EA0946-8CEB-4AAA-9D38-A18FE90DC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40005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63" b="1">
                <a:solidFill>
                  <a:srgbClr val="DC2626"/>
                </a:solidFill>
              </a:defRPr>
            </a:pPr>
            <a:r>
              <a:rPr sz="863" b="1">
                <a:solidFill>
                  <a:srgbClr val="DC2626"/>
                </a:solidFill>
              </a:rPr>
              <a:t>60점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37F17D-8499-457A-9B85-D7C8E5881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4438650"/>
            <a:ext cx="2038350" cy="36195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EE2E2"/>
          </a:solidFill>
          <a:ln xmlns:a="http://schemas.openxmlformats.org/drawingml/2006/main" w="0">
            <a:solidFill>
              <a:srgbClr val="FEE2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18D3B3-84D4-485D-BB7C-0E3B00857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514850"/>
            <a:ext cx="1371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63" b="1">
                <a:solidFill>
                  <a:srgbClr val="0F172A"/>
                </a:solidFill>
              </a:defRPr>
            </a:pPr>
            <a:r>
              <a:rPr sz="863" b="1">
                <a:solidFill>
                  <a:srgbClr val="0F172A"/>
                </a:solidFill>
              </a:rPr>
              <a:t>4. 시온고 2학기기말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A7F03C-AAE8-4A68-BA22-743AD48BD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45148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63" b="1">
                <a:solidFill>
                  <a:srgbClr val="DC2626"/>
                </a:solidFill>
              </a:defRPr>
            </a:pPr>
            <a:r>
              <a:rPr sz="863" b="1">
                <a:solidFill>
                  <a:srgbClr val="DC2626"/>
                </a:solidFill>
              </a:rPr>
              <a:t>59점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7048F3-A2A4-48E8-AC16-F34B5EBE4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43550"/>
            <a:ext cx="10744200" cy="9144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EF2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35B219-A946-4B3A-9F7B-676CE48CF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86425"/>
            <a:ext cx="1040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172A"/>
                </a:solidFill>
              </a:defRPr>
            </a:pPr>
            <a:r>
              <a:rPr sz="1125" b="1">
                <a:solidFill>
                  <a:srgbClr val="0F172A"/>
                </a:solidFill>
              </a:rPr>
              <a:t>최종 메시지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2B974D-F190-441F-B052-7BB735E8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943600"/>
            <a:ext cx="1040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75569"/>
                </a:solidFill>
              </a:defRPr>
            </a:pPr>
            <a:r>
              <a:rPr sz="975" b="0">
                <a:solidFill>
                  <a:srgbClr val="475569"/>
                </a:solidFill>
              </a:rPr>
              <a:t>학교별 특징은 이미 갈려 있습니다. 같은 학습지를 나눠주는 방식보다, 학교별 출처·유형·서술형 루틴을 분리하는 편이 효율적입니다.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999BEC-4B01-4449-892D-4D1D1D28B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07</a:t>
            </a:r>
          </a:p>
        </p:txBody>
      </p:sp>
    </p:spTree>
    <p:extLst>
      <p:ext uri="{BB962C8B-B14F-4D97-AF65-F5344CB8AC3E}">
        <p14:creationId xmlns:p14="http://schemas.microsoft.com/office/powerpoint/2010/main" val="14084224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0865C51-C48B-4930-921B-202D02771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E2E23E-A3C3-4D0B-849A-265A97D6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범박고는 대의파악을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6B66DA-3E3D-45A2-8431-74891099E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4개 시험 · 97문항 · 모의고사 변형 압박형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90ed0843504560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5C7BC0-A519-4570-8B23-94632759D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AD49ED-7013-4D75-AA0A-E8097A8B6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7BB522-F2C7-4DA1-B6DF-546057DE6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BD4D3C-1D3F-44FD-81DA-82B3A7C09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5E2F89-FB5B-4E64-8374-F34B88DBE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08838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F751C9-E031-42BE-A6FC-4701E64D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88%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D62240-2A57-465D-B295-68996B8E2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0BC629-834F-448D-88E6-3BA44D1CD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B210D7-6DFE-4134-824E-534D8153E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94390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8149F8-9CBB-4CEF-B7F5-34768274A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40%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AE4F98-18C2-4C08-8D37-D67CD8C5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57135-2678-4B00-9E7C-DB0A01B7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A7A30B-54D1-47CF-A29C-5AB365A5E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169147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68257A-33EA-4416-83BB-0A825240D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91%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8036A8-2B3E-46DC-836A-114ABE4C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C2626"/>
                </a:solidFill>
              </a:defRPr>
            </a:pPr>
            <a:r>
              <a:rPr sz="1500" b="1">
                <a:solidFill>
                  <a:srgbClr val="DC2626"/>
                </a:solidFill>
              </a:rPr>
              <a:t>종합 위험도 높음 · 51점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999BF5-D2D2-457C-A3A4-8EA14CBA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대의파악 · 2순위 빈칸 · 3순위 요약문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66E42D-309E-4FD2-9737-31832324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주제문 위치, 글의 목적, 반복어를 표시하고 오답 선지의 과잉 일반화를 구분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C44FED-6465-43CF-B6B4-5A47E4FA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08</a:t>
            </a:r>
          </a:p>
        </p:txBody>
      </p:sp>
    </p:spTree>
    <p:extLst>
      <p:ext uri="{BB962C8B-B14F-4D97-AF65-F5344CB8AC3E}">
        <p14:creationId xmlns:p14="http://schemas.microsoft.com/office/powerpoint/2010/main" val="146449397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A09C3A-6504-404D-AB50-8905A4F36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4F46E5"/>
                </a:solidFill>
              </a:defRPr>
            </a:pPr>
            <a:r>
              <a:rPr sz="975" b="1">
                <a:solidFill>
                  <a:srgbClr val="4F46E5"/>
                </a:solidFill>
              </a:rPr>
              <a:t>SCHOOL DETAIL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2F07CC-A5D3-493B-94A2-B9B62FE8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8953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F172A"/>
                </a:solidFill>
              </a:defRPr>
            </a:pPr>
            <a:r>
              <a:rPr sz="2700" b="1">
                <a:solidFill>
                  <a:srgbClr val="0F172A"/>
                </a:solidFill>
              </a:rPr>
              <a:t>범박중는 지문형을 1순위로 공략합니다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3FE529-8375-43D9-881B-3AA51A1E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2개 시험 · 44문항 · 균형 혼합형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ad94422ed74f3e"/>
          <a:stretch xmlns:a="http://schemas.openxmlformats.org/drawingml/2006/main"/>
        </p:blipFill>
        <p:spPr>
          <a:xfrm xmlns:a="http://schemas.openxmlformats.org/drawingml/2006/main">
            <a:off x="1235710" y="2133600"/>
            <a:ext cx="3796030" cy="3733800"/>
          </a:xfrm>
          <a:prstGeom xmlns:a="http://schemas.openxmlformats.org/drawingml/2006/main" prst="roundRect">
            <a:avLst>
              <a:gd name="adj" fmla="val 2041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0C4712-B889-4055-A9C1-856A8209E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33600"/>
            <a:ext cx="5505450" cy="3733800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BE4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0BE52B-BE77-48A2-B442-F1B8DF78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핵심 판독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B99371-AD2C-4D92-BCD2-6ECAD887C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변형 압력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DC5B37-CF6C-474F-BDC6-AF2D19D80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903561-9958-4BA8-A341-DCBF6433B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67050"/>
            <a:ext cx="613713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F46345-CD06-4D3B-9972-97EDE6EE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0099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26%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B45979-3EE4-4757-9338-D517806AE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052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응답 부담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C54CE5-5ABD-4B4F-BA31-A24CBBD21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B79A5E-49F6-4BA0-8FF8-3CB65D438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535781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 w="0">
            <a:solidFill>
              <a:srgbClr val="DC262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22C496-2C66-4099-BF99-01A4ECF1C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861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22%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6FC517-41BE-46C0-8CEF-3902D8F13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814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원문 신뢰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EE821E-3803-4632-9A2F-8C8D9A6EB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2381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2F7"/>
          </a:solidFill>
          <a:ln xmlns:a="http://schemas.openxmlformats.org/drawingml/2006/main" w="0">
            <a:solidFill>
              <a:srgbClr val="ED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D7C2D6-578E-442D-B8D8-BF61BB55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19550"/>
            <a:ext cx="1640898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4A"/>
          </a:solidFill>
          <a:ln xmlns:a="http://schemas.openxmlformats.org/drawingml/2006/main" w="0">
            <a:solidFill>
              <a:srgbClr val="16A3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395B38-AB18-4B79-9E5F-5562EF9E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172A"/>
                </a:solidFill>
              </a:defRPr>
            </a:pPr>
            <a:r>
              <a:rPr sz="900" b="1">
                <a:solidFill>
                  <a:srgbClr val="0F172A"/>
                </a:solidFill>
              </a:rPr>
              <a:t>69%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065B02-3493-40BB-9DDB-D22B765E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720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4F46E5"/>
                </a:solidFill>
              </a:defRPr>
            </a:pPr>
            <a:r>
              <a:rPr sz="1500" b="1">
                <a:solidFill>
                  <a:srgbClr val="4F46E5"/>
                </a:solidFill>
              </a:rPr>
              <a:t>종합 위험도 관리 · 25점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F3C404-4F59-4256-B234-D038D04E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72050"/>
            <a:ext cx="462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집중 공략: 1순위 지문형 · 2순위 일반형 · 3순위 문장형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65A8E1-C587-4F9C-9775-737E21E1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76850"/>
            <a:ext cx="462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원문을 문단 기능별로 나누고 요지, 내용일치, 순서, 빈칸으로 재배열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8C4842-ACFE-4D3D-96ED-36C3BA4B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4748B"/>
                </a:solidFill>
              </a:defRPr>
            </a:pPr>
            <a:r>
              <a:rPr sz="825" b="0">
                <a:solidFill>
                  <a:srgbClr val="64748B"/>
                </a:solidFill>
              </a:rPr>
              <a:t>옥길권 영어 시험 분석 · 09</a:t>
            </a:r>
          </a:p>
        </p:txBody>
      </p:sp>
    </p:spTree>
    <p:extLst>
      <p:ext uri="{BB962C8B-B14F-4D97-AF65-F5344CB8AC3E}">
        <p14:creationId xmlns:p14="http://schemas.microsoft.com/office/powerpoint/2010/main" val="11393463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2026-07-09T11:12:09.7470000Z</dcterms:created>
  <dcterms:modified xsi:type="dcterms:W3CDTF">2026-07-09T11:12:09.7470000Z</dcterms:modified>
</coreProperties>
</file>